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91" r:id="rId2"/>
    <p:sldId id="384" r:id="rId3"/>
    <p:sldId id="293" r:id="rId4"/>
    <p:sldId id="375" r:id="rId5"/>
    <p:sldId id="354" r:id="rId6"/>
    <p:sldId id="383" r:id="rId7"/>
    <p:sldId id="382" r:id="rId8"/>
    <p:sldId id="397" r:id="rId9"/>
    <p:sldId id="377" r:id="rId10"/>
    <p:sldId id="389" r:id="rId11"/>
    <p:sldId id="395" r:id="rId12"/>
    <p:sldId id="3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9AD4"/>
    <a:srgbClr val="63D7AF"/>
    <a:srgbClr val="114342"/>
    <a:srgbClr val="33699D"/>
    <a:srgbClr val="B4C7E7"/>
    <a:srgbClr val="196563"/>
    <a:srgbClr val="B9EDDC"/>
    <a:srgbClr val="7AA7D4"/>
    <a:srgbClr val="47BEB3"/>
    <a:srgbClr val="8785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4C50E-3982-4B91-B461-043D4BF7C3BF}" v="8" dt="2024-04-12T20:12:40.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557" autoAdjust="0"/>
  </p:normalViewPr>
  <p:slideViewPr>
    <p:cSldViewPr snapToGrid="0">
      <p:cViewPr varScale="1">
        <p:scale>
          <a:sx n="79" d="100"/>
          <a:sy n="79"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82A1C-86E8-49CC-9C9F-D09A645C1F8F}" type="datetimeFigureOut">
              <a:rPr lang="en-US" smtClean="0"/>
              <a:t>4/12/2024</a:t>
            </a:fld>
            <a:endParaRPr lang="en-US"/>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7AF5E-C6B5-45D5-9DF5-CF53C5E7C6DA}" type="slidenum">
              <a:rPr lang="en-US" smtClean="0"/>
              <a:t>‹nº›</a:t>
            </a:fld>
            <a:endParaRPr lang="en-US"/>
          </a:p>
        </p:txBody>
      </p:sp>
    </p:spTree>
    <p:extLst>
      <p:ext uri="{BB962C8B-B14F-4D97-AF65-F5344CB8AC3E}">
        <p14:creationId xmlns:p14="http://schemas.microsoft.com/office/powerpoint/2010/main" val="294305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1</a:t>
            </a:fld>
            <a:endParaRPr lang="en-GB"/>
          </a:p>
        </p:txBody>
      </p:sp>
    </p:spTree>
    <p:extLst>
      <p:ext uri="{BB962C8B-B14F-4D97-AF65-F5344CB8AC3E}">
        <p14:creationId xmlns:p14="http://schemas.microsoft.com/office/powerpoint/2010/main" val="2454677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a:p>
        </p:txBody>
      </p:sp>
      <p:sp>
        <p:nvSpPr>
          <p:cNvPr id="4" name="Marcador de Posição do Número do Diapositivo 3"/>
          <p:cNvSpPr>
            <a:spLocks noGrp="1"/>
          </p:cNvSpPr>
          <p:nvPr>
            <p:ph type="sldNum" sz="quarter" idx="5"/>
          </p:nvPr>
        </p:nvSpPr>
        <p:spPr/>
        <p:txBody>
          <a:bodyPr/>
          <a:lstStyle/>
          <a:p>
            <a:fld id="{5807AF5E-C6B5-45D5-9DF5-CF53C5E7C6DA}" type="slidenum">
              <a:rPr lang="en-US" smtClean="0"/>
              <a:t>11</a:t>
            </a:fld>
            <a:endParaRPr lang="en-US"/>
          </a:p>
        </p:txBody>
      </p:sp>
    </p:spTree>
    <p:extLst>
      <p:ext uri="{BB962C8B-B14F-4D97-AF65-F5344CB8AC3E}">
        <p14:creationId xmlns:p14="http://schemas.microsoft.com/office/powerpoint/2010/main" val="1606885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12</a:t>
            </a:fld>
            <a:endParaRPr lang="en-GB"/>
          </a:p>
        </p:txBody>
      </p:sp>
    </p:spTree>
    <p:extLst>
      <p:ext uri="{BB962C8B-B14F-4D97-AF65-F5344CB8AC3E}">
        <p14:creationId xmlns:p14="http://schemas.microsoft.com/office/powerpoint/2010/main" val="380067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2</a:t>
            </a:fld>
            <a:endParaRPr lang="en-GB"/>
          </a:p>
        </p:txBody>
      </p:sp>
    </p:spTree>
    <p:extLst>
      <p:ext uri="{BB962C8B-B14F-4D97-AF65-F5344CB8AC3E}">
        <p14:creationId xmlns:p14="http://schemas.microsoft.com/office/powerpoint/2010/main" val="125140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3</a:t>
            </a:fld>
            <a:endParaRPr lang="en-GB"/>
          </a:p>
        </p:txBody>
      </p:sp>
    </p:spTree>
    <p:extLst>
      <p:ext uri="{BB962C8B-B14F-4D97-AF65-F5344CB8AC3E}">
        <p14:creationId xmlns:p14="http://schemas.microsoft.com/office/powerpoint/2010/main" val="3957344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4</a:t>
            </a:fld>
            <a:endParaRPr lang="en-GB"/>
          </a:p>
        </p:txBody>
      </p:sp>
    </p:spTree>
    <p:extLst>
      <p:ext uri="{BB962C8B-B14F-4D97-AF65-F5344CB8AC3E}">
        <p14:creationId xmlns:p14="http://schemas.microsoft.com/office/powerpoint/2010/main" val="211157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b="1">
                <a:solidFill>
                  <a:srgbClr val="114342"/>
                </a:solidFill>
                <a:cs typeface="Arial" panose="020B0604020202020204" pitchFamily="34" charset="0"/>
              </a:rPr>
              <a:t>€ 153 / unit  </a:t>
            </a:r>
            <a:r>
              <a:rPr lang="en-US" sz="1200" b="1">
                <a:solidFill>
                  <a:srgbClr val="114342"/>
                </a:solidFill>
                <a:cs typeface="Arial" panose="020B0604020202020204" pitchFamily="34" charset="0"/>
              </a:rPr>
              <a:t>Battery-free Toothbrush </a:t>
            </a:r>
            <a:r>
              <a:rPr lang="en-US"/>
              <a:t>€ 4K / 100 units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srgbClr val="114342"/>
              </a:solidFill>
              <a:cs typeface="Arial" panose="020B0604020202020204" pitchFamily="34" charset="0"/>
            </a:endParaRPr>
          </a:p>
          <a:p>
            <a:pPr algn="just">
              <a:lnSpc>
                <a:spcPct val="150000"/>
              </a:lnSpc>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InBfusion focuses on selling bioactive and biodegradable heads compatible with toothbrushes of others brands to final costumer and to large retail companies.</a:t>
            </a:r>
            <a:endParaRPr lang="en-GB"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We will start with direct sales to the final costumer by online channels considering the price of nine euros per unit. In the future, we want to make our product also available at pharmaceutical and oral care stores with more competitive prices. </a:t>
            </a:r>
            <a:endParaRPr lang="en-GB"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b="1">
              <a:solidFill>
                <a:srgbClr val="114342"/>
              </a:solidFill>
              <a:cs typeface="Arial" panose="020B0604020202020204" pitchFamily="34" charset="0"/>
            </a:endParaRPr>
          </a:p>
          <a:p>
            <a:endParaRPr lang="en-US" dirty="0"/>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5</a:t>
            </a:fld>
            <a:endParaRPr lang="en-GB"/>
          </a:p>
        </p:txBody>
      </p:sp>
    </p:spTree>
    <p:extLst>
      <p:ext uri="{BB962C8B-B14F-4D97-AF65-F5344CB8AC3E}">
        <p14:creationId xmlns:p14="http://schemas.microsoft.com/office/powerpoint/2010/main" val="171720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b="1"/>
          </a:p>
          <a:p>
            <a:pPr algn="just">
              <a:lnSpc>
                <a:spcPct val="150000"/>
              </a:lnSpc>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In an electric toothbrush market with a growth rate of 3.9% in the next years, we identified our beachhead market, as the people suffering from tooth sensitivity and concerned with sustainability.</a:t>
            </a:r>
            <a:endParaRPr lang="en-GB"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We will start focusing on Portuguese market by selling online and large retail. After consolidating our position, we expect to enter in the European market, in two thousand twenty-eight. </a:t>
            </a:r>
            <a:endParaRPr lang="en-GB" sz="1800">
              <a:effectLst/>
              <a:latin typeface="Calibri" panose="020F0502020204030204" pitchFamily="34" charset="0"/>
              <a:ea typeface="Calibri" panose="020F0502020204030204" pitchFamily="34" charset="0"/>
              <a:cs typeface="Arial" panose="020B0604020202020204" pitchFamily="34" charset="0"/>
            </a:endParaRPr>
          </a:p>
          <a:p>
            <a:endParaRPr lang="en-US" b="1" dirty="0"/>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6</a:t>
            </a:fld>
            <a:endParaRPr lang="en-GB"/>
          </a:p>
        </p:txBody>
      </p:sp>
    </p:spTree>
    <p:extLst>
      <p:ext uri="{BB962C8B-B14F-4D97-AF65-F5344CB8AC3E}">
        <p14:creationId xmlns:p14="http://schemas.microsoft.com/office/powerpoint/2010/main" val="4241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sz="1600" b="1"/>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7</a:t>
            </a:fld>
            <a:endParaRPr lang="en-GB"/>
          </a:p>
        </p:txBody>
      </p:sp>
    </p:spTree>
    <p:extLst>
      <p:ext uri="{BB962C8B-B14F-4D97-AF65-F5344CB8AC3E}">
        <p14:creationId xmlns:p14="http://schemas.microsoft.com/office/powerpoint/2010/main" val="52357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Here it is represented the financial analysis for universal bioactive heads. Considering our </a:t>
            </a:r>
            <a:r>
              <a:rPr lang="en-US" sz="1800" dirty="0" err="1">
                <a:effectLst/>
                <a:latin typeface="Calibri" panose="020F0502020204030204" pitchFamily="34" charset="0"/>
                <a:ea typeface="Calibri" panose="020F0502020204030204" pitchFamily="34" charset="0"/>
                <a:cs typeface="Arial" panose="020B0604020202020204" pitchFamily="34" charset="0"/>
              </a:rPr>
              <a:t>beachhed</a:t>
            </a:r>
            <a:r>
              <a:rPr lang="en-US" sz="1800" dirty="0">
                <a:effectLst/>
                <a:latin typeface="Calibri" panose="020F0502020204030204" pitchFamily="34" charset="0"/>
                <a:ea typeface="Calibri" panose="020F0502020204030204" pitchFamily="34" charset="0"/>
                <a:cs typeface="Arial" panose="020B0604020202020204" pitchFamily="34" charset="0"/>
              </a:rPr>
              <a:t> market mentioned previously, and a market share of five percent, we expect obtain </a:t>
            </a:r>
            <a:r>
              <a:rPr lang="en-US" sz="1800" b="1" dirty="0">
                <a:effectLst/>
                <a:latin typeface="Calibri" panose="020F0502020204030204" pitchFamily="34" charset="0"/>
                <a:ea typeface="Calibri" panose="020F0502020204030204" pitchFamily="34" charset="0"/>
                <a:cs typeface="Arial" panose="020B0604020202020204" pitchFamily="34" charset="0"/>
              </a:rPr>
              <a:t>more than half </a:t>
            </a:r>
            <a:r>
              <a:rPr lang="en-US" sz="1800" dirty="0">
                <a:effectLst/>
                <a:latin typeface="Calibri" panose="020F0502020204030204" pitchFamily="34" charset="0"/>
                <a:ea typeface="Calibri" panose="020F0502020204030204" pitchFamily="34" charset="0"/>
                <a:cs typeface="Arial" panose="020B0604020202020204" pitchFamily="34" charset="0"/>
              </a:rPr>
              <a:t>million euros profit per year and 4 € profit per product.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8</a:t>
            </a:fld>
            <a:endParaRPr lang="en-GB"/>
          </a:p>
        </p:txBody>
      </p:sp>
    </p:spTree>
    <p:extLst>
      <p:ext uri="{BB962C8B-B14F-4D97-AF65-F5344CB8AC3E}">
        <p14:creationId xmlns:p14="http://schemas.microsoft.com/office/powerpoint/2010/main" val="311214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Based on our competitive advantages we stand out from other toothbrush brands</a:t>
            </a:r>
          </a:p>
        </p:txBody>
      </p:sp>
      <p:sp>
        <p:nvSpPr>
          <p:cNvPr id="4" name="Marcador de Posição do Número do Diapositivo 3"/>
          <p:cNvSpPr>
            <a:spLocks noGrp="1"/>
          </p:cNvSpPr>
          <p:nvPr>
            <p:ph type="sldNum" sz="quarter" idx="5"/>
          </p:nvPr>
        </p:nvSpPr>
        <p:spPr/>
        <p:txBody>
          <a:bodyPr/>
          <a:lstStyle/>
          <a:p>
            <a:fld id="{561593FB-0DE4-419F-97AF-BB4BD141E6B0}" type="slidenum">
              <a:rPr lang="en-GB" smtClean="0"/>
              <a:t>9</a:t>
            </a:fld>
            <a:endParaRPr lang="en-GB"/>
          </a:p>
        </p:txBody>
      </p:sp>
    </p:spTree>
    <p:extLst>
      <p:ext uri="{BB962C8B-B14F-4D97-AF65-F5344CB8AC3E}">
        <p14:creationId xmlns:p14="http://schemas.microsoft.com/office/powerpoint/2010/main" val="336121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9620F-59F4-579F-60A1-BD1BBFA1E935}"/>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US"/>
          </a:p>
        </p:txBody>
      </p:sp>
      <p:sp>
        <p:nvSpPr>
          <p:cNvPr id="3" name="Subtítulo 2">
            <a:extLst>
              <a:ext uri="{FF2B5EF4-FFF2-40B4-BE49-F238E27FC236}">
                <a16:creationId xmlns:a16="http://schemas.microsoft.com/office/drawing/2014/main" id="{C6B57F21-2AF2-3EE2-BB99-ED44C0072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Marcador de Posição da Data 3">
            <a:extLst>
              <a:ext uri="{FF2B5EF4-FFF2-40B4-BE49-F238E27FC236}">
                <a16:creationId xmlns:a16="http://schemas.microsoft.com/office/drawing/2014/main" id="{F1E80DD0-716C-CE6C-040E-8AB118771042}"/>
              </a:ext>
            </a:extLst>
          </p:cNvPr>
          <p:cNvSpPr>
            <a:spLocks noGrp="1"/>
          </p:cNvSpPr>
          <p:nvPr>
            <p:ph type="dt" sz="half" idx="10"/>
          </p:nvPr>
        </p:nvSpPr>
        <p:spPr/>
        <p:txBody>
          <a:bodyPr/>
          <a:lstStyle/>
          <a:p>
            <a:fld id="{FE089FAC-F859-4F5B-A410-D83C4A6494B0}" type="datetime1">
              <a:rPr lang="en-US" smtClean="0"/>
              <a:t>4/12/2024</a:t>
            </a:fld>
            <a:endParaRPr lang="en-US"/>
          </a:p>
        </p:txBody>
      </p:sp>
      <p:sp>
        <p:nvSpPr>
          <p:cNvPr id="5" name="Marcador de Posição do Rodapé 4">
            <a:extLst>
              <a:ext uri="{FF2B5EF4-FFF2-40B4-BE49-F238E27FC236}">
                <a16:creationId xmlns:a16="http://schemas.microsoft.com/office/drawing/2014/main" id="{5543B80E-5E5B-99D8-C644-A4EA054764D8}"/>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D55C1D0E-105D-F2E8-FECC-F336929C1C83}"/>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1287312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89FF1-84AE-1554-CE57-785D24C22F21}"/>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F0A5E433-9EF4-EE6F-8F56-2B44367E0EF6}"/>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165AC446-59DA-EFDC-7DD8-49A17205B0EE}"/>
              </a:ext>
            </a:extLst>
          </p:cNvPr>
          <p:cNvSpPr>
            <a:spLocks noGrp="1"/>
          </p:cNvSpPr>
          <p:nvPr>
            <p:ph type="dt" sz="half" idx="10"/>
          </p:nvPr>
        </p:nvSpPr>
        <p:spPr/>
        <p:txBody>
          <a:bodyPr/>
          <a:lstStyle/>
          <a:p>
            <a:fld id="{DE81AD93-9FFD-4D4E-BD2C-E9D37B74773E}" type="datetime1">
              <a:rPr lang="en-US" smtClean="0"/>
              <a:t>4/12/2024</a:t>
            </a:fld>
            <a:endParaRPr lang="en-US"/>
          </a:p>
        </p:txBody>
      </p:sp>
      <p:sp>
        <p:nvSpPr>
          <p:cNvPr id="5" name="Marcador de Posição do Rodapé 4">
            <a:extLst>
              <a:ext uri="{FF2B5EF4-FFF2-40B4-BE49-F238E27FC236}">
                <a16:creationId xmlns:a16="http://schemas.microsoft.com/office/drawing/2014/main" id="{849D6F5B-8C8C-18EC-1BBF-6EAFC4E37620}"/>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6F5C5C4C-2F3A-1341-C5B5-67965F00A66B}"/>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103410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6686F8-2820-CE16-5EE7-204313B49DF5}"/>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1B94A6C0-4732-9E6D-6E09-19AE76FDD6E8}"/>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D3BB05A7-B74E-AA6D-8DC1-91B5DFDA1639}"/>
              </a:ext>
            </a:extLst>
          </p:cNvPr>
          <p:cNvSpPr>
            <a:spLocks noGrp="1"/>
          </p:cNvSpPr>
          <p:nvPr>
            <p:ph type="dt" sz="half" idx="10"/>
          </p:nvPr>
        </p:nvSpPr>
        <p:spPr/>
        <p:txBody>
          <a:bodyPr/>
          <a:lstStyle/>
          <a:p>
            <a:fld id="{D7C9AAF0-DA1E-40E0-B78D-65E78E7CAB3A}" type="datetime1">
              <a:rPr lang="en-US" smtClean="0"/>
              <a:t>4/12/2024</a:t>
            </a:fld>
            <a:endParaRPr lang="en-US"/>
          </a:p>
        </p:txBody>
      </p:sp>
      <p:sp>
        <p:nvSpPr>
          <p:cNvPr id="5" name="Marcador de Posição do Rodapé 4">
            <a:extLst>
              <a:ext uri="{FF2B5EF4-FFF2-40B4-BE49-F238E27FC236}">
                <a16:creationId xmlns:a16="http://schemas.microsoft.com/office/drawing/2014/main" id="{03251385-2688-AB0F-C406-3DDFCA87592D}"/>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F12A2C85-517F-EDC2-95D0-0F5E7741839E}"/>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201209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3AC1C4-7A37-696C-D5E9-AD25DC9F89CA}"/>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622A5A24-68A1-D686-905B-79136950717D}"/>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A96AA7B3-6EF9-4AA4-62E3-30AFAC24FDC2}"/>
              </a:ext>
            </a:extLst>
          </p:cNvPr>
          <p:cNvSpPr>
            <a:spLocks noGrp="1"/>
          </p:cNvSpPr>
          <p:nvPr>
            <p:ph type="dt" sz="half" idx="10"/>
          </p:nvPr>
        </p:nvSpPr>
        <p:spPr/>
        <p:txBody>
          <a:bodyPr/>
          <a:lstStyle/>
          <a:p>
            <a:fld id="{40934E8B-E879-458A-ADE8-231193ED34B5}" type="datetime1">
              <a:rPr lang="en-US" smtClean="0"/>
              <a:t>4/12/2024</a:t>
            </a:fld>
            <a:endParaRPr lang="en-US"/>
          </a:p>
        </p:txBody>
      </p:sp>
      <p:sp>
        <p:nvSpPr>
          <p:cNvPr id="5" name="Marcador de Posição do Rodapé 4">
            <a:extLst>
              <a:ext uri="{FF2B5EF4-FFF2-40B4-BE49-F238E27FC236}">
                <a16:creationId xmlns:a16="http://schemas.microsoft.com/office/drawing/2014/main" id="{356BF560-6DD8-0B6A-A1A6-5ED0A0E0B599}"/>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3AF084CB-5F0D-BA7B-9532-780C455F38D4}"/>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50676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D4C8C-7435-6355-E8E4-38D78688CB46}"/>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9C31BF3E-8CA6-D596-D017-A33A546B1A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286DD4DE-44E8-0CF1-81AD-6854E23ECBCF}"/>
              </a:ext>
            </a:extLst>
          </p:cNvPr>
          <p:cNvSpPr>
            <a:spLocks noGrp="1"/>
          </p:cNvSpPr>
          <p:nvPr>
            <p:ph type="dt" sz="half" idx="10"/>
          </p:nvPr>
        </p:nvSpPr>
        <p:spPr/>
        <p:txBody>
          <a:bodyPr/>
          <a:lstStyle/>
          <a:p>
            <a:fld id="{F10A997E-FE80-459A-9E1A-79457460C558}" type="datetime1">
              <a:rPr lang="en-US" smtClean="0"/>
              <a:t>4/12/2024</a:t>
            </a:fld>
            <a:endParaRPr lang="en-US"/>
          </a:p>
        </p:txBody>
      </p:sp>
      <p:sp>
        <p:nvSpPr>
          <p:cNvPr id="5" name="Marcador de Posição do Rodapé 4">
            <a:extLst>
              <a:ext uri="{FF2B5EF4-FFF2-40B4-BE49-F238E27FC236}">
                <a16:creationId xmlns:a16="http://schemas.microsoft.com/office/drawing/2014/main" id="{B7ECBA5A-1C3E-7F85-1DE0-2E7AAEE99A6C}"/>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D937EA97-B377-2B69-4F22-8CA6A88F96D0}"/>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213444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FFB5B-0372-2711-A525-AE7BFE280275}"/>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56F25A45-42F6-629E-4E14-740CA0D0C39C}"/>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a:extLst>
              <a:ext uri="{FF2B5EF4-FFF2-40B4-BE49-F238E27FC236}">
                <a16:creationId xmlns:a16="http://schemas.microsoft.com/office/drawing/2014/main" id="{DCDF816C-E534-C703-711A-48EB81A93A21}"/>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a:extLst>
              <a:ext uri="{FF2B5EF4-FFF2-40B4-BE49-F238E27FC236}">
                <a16:creationId xmlns:a16="http://schemas.microsoft.com/office/drawing/2014/main" id="{DCE362D4-67CA-8EDE-B0FE-AD0B57932A03}"/>
              </a:ext>
            </a:extLst>
          </p:cNvPr>
          <p:cNvSpPr>
            <a:spLocks noGrp="1"/>
          </p:cNvSpPr>
          <p:nvPr>
            <p:ph type="dt" sz="half" idx="10"/>
          </p:nvPr>
        </p:nvSpPr>
        <p:spPr/>
        <p:txBody>
          <a:bodyPr/>
          <a:lstStyle/>
          <a:p>
            <a:fld id="{E82FEFFF-AC52-4847-A5BF-75AE8D6C9FFC}" type="datetime1">
              <a:rPr lang="en-US" smtClean="0"/>
              <a:t>4/12/2024</a:t>
            </a:fld>
            <a:endParaRPr lang="en-US"/>
          </a:p>
        </p:txBody>
      </p:sp>
      <p:sp>
        <p:nvSpPr>
          <p:cNvPr id="6" name="Marcador de Posição do Rodapé 5">
            <a:extLst>
              <a:ext uri="{FF2B5EF4-FFF2-40B4-BE49-F238E27FC236}">
                <a16:creationId xmlns:a16="http://schemas.microsoft.com/office/drawing/2014/main" id="{C1B330E1-7972-A10D-BD62-51BA777B7DC2}"/>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5867FB32-6FA0-3919-09A6-BB4F7242545E}"/>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276484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0157A-0834-A9DA-3197-A1072014287E}"/>
              </a:ext>
            </a:extLst>
          </p:cNvPr>
          <p:cNvSpPr>
            <a:spLocks noGrp="1"/>
          </p:cNvSpPr>
          <p:nvPr>
            <p:ph type="title"/>
          </p:nvPr>
        </p:nvSpPr>
        <p:spPr>
          <a:xfrm>
            <a:off x="839788" y="365125"/>
            <a:ext cx="10515600" cy="1325563"/>
          </a:xfrm>
        </p:spPr>
        <p:txBody>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7A36F73B-F699-E77B-8404-CC05327116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A5AF93A2-74CC-F507-9759-8C62848C061B}"/>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a:extLst>
              <a:ext uri="{FF2B5EF4-FFF2-40B4-BE49-F238E27FC236}">
                <a16:creationId xmlns:a16="http://schemas.microsoft.com/office/drawing/2014/main" id="{50607F6E-AE29-9DAF-BCF2-6BA8A87A8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AC372537-9C93-5B0A-FE05-BC6E2946AE67}"/>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a:extLst>
              <a:ext uri="{FF2B5EF4-FFF2-40B4-BE49-F238E27FC236}">
                <a16:creationId xmlns:a16="http://schemas.microsoft.com/office/drawing/2014/main" id="{1E9E387F-7DB7-A0DC-6324-E3ED1946E48C}"/>
              </a:ext>
            </a:extLst>
          </p:cNvPr>
          <p:cNvSpPr>
            <a:spLocks noGrp="1"/>
          </p:cNvSpPr>
          <p:nvPr>
            <p:ph type="dt" sz="half" idx="10"/>
          </p:nvPr>
        </p:nvSpPr>
        <p:spPr/>
        <p:txBody>
          <a:bodyPr/>
          <a:lstStyle/>
          <a:p>
            <a:fld id="{3916664A-08AB-4CF3-AE7A-959990714B6F}" type="datetime1">
              <a:rPr lang="en-US" smtClean="0"/>
              <a:t>4/12/2024</a:t>
            </a:fld>
            <a:endParaRPr lang="en-US"/>
          </a:p>
        </p:txBody>
      </p:sp>
      <p:sp>
        <p:nvSpPr>
          <p:cNvPr id="8" name="Marcador de Posição do Rodapé 7">
            <a:extLst>
              <a:ext uri="{FF2B5EF4-FFF2-40B4-BE49-F238E27FC236}">
                <a16:creationId xmlns:a16="http://schemas.microsoft.com/office/drawing/2014/main" id="{DE398058-320C-4A91-32BC-1C2A4A9574EA}"/>
              </a:ext>
            </a:extLst>
          </p:cNvPr>
          <p:cNvSpPr>
            <a:spLocks noGrp="1"/>
          </p:cNvSpPr>
          <p:nvPr>
            <p:ph type="ftr" sz="quarter" idx="11"/>
          </p:nvPr>
        </p:nvSpPr>
        <p:spPr/>
        <p:txBody>
          <a:bodyPr/>
          <a:lstStyle/>
          <a:p>
            <a:endParaRPr lang="en-US"/>
          </a:p>
        </p:txBody>
      </p:sp>
      <p:sp>
        <p:nvSpPr>
          <p:cNvPr id="9" name="Marcador de Posição do Número do Diapositivo 8">
            <a:extLst>
              <a:ext uri="{FF2B5EF4-FFF2-40B4-BE49-F238E27FC236}">
                <a16:creationId xmlns:a16="http://schemas.microsoft.com/office/drawing/2014/main" id="{EE11557B-B6A1-0F95-7F29-6C5245B8DC2D}"/>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2345988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C1813-9069-3D2A-F43D-0F36B520E8AA}"/>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a Data 2">
            <a:extLst>
              <a:ext uri="{FF2B5EF4-FFF2-40B4-BE49-F238E27FC236}">
                <a16:creationId xmlns:a16="http://schemas.microsoft.com/office/drawing/2014/main" id="{F070E0ED-83C4-55BD-AF44-E8AF78FC0D3F}"/>
              </a:ext>
            </a:extLst>
          </p:cNvPr>
          <p:cNvSpPr>
            <a:spLocks noGrp="1"/>
          </p:cNvSpPr>
          <p:nvPr>
            <p:ph type="dt" sz="half" idx="10"/>
          </p:nvPr>
        </p:nvSpPr>
        <p:spPr/>
        <p:txBody>
          <a:bodyPr/>
          <a:lstStyle/>
          <a:p>
            <a:fld id="{49ED7D92-4EAA-4D78-B9AD-E09ECD01BA4D}" type="datetime1">
              <a:rPr lang="en-US" smtClean="0"/>
              <a:t>4/12/2024</a:t>
            </a:fld>
            <a:endParaRPr lang="en-US"/>
          </a:p>
        </p:txBody>
      </p:sp>
      <p:sp>
        <p:nvSpPr>
          <p:cNvPr id="4" name="Marcador de Posição do Rodapé 3">
            <a:extLst>
              <a:ext uri="{FF2B5EF4-FFF2-40B4-BE49-F238E27FC236}">
                <a16:creationId xmlns:a16="http://schemas.microsoft.com/office/drawing/2014/main" id="{DAEFE443-D2D0-C02D-353A-9E6277A84EFB}"/>
              </a:ext>
            </a:extLst>
          </p:cNvPr>
          <p:cNvSpPr>
            <a:spLocks noGrp="1"/>
          </p:cNvSpPr>
          <p:nvPr>
            <p:ph type="ftr" sz="quarter" idx="11"/>
          </p:nvPr>
        </p:nvSpPr>
        <p:spPr/>
        <p:txBody>
          <a:bodyPr/>
          <a:lstStyle/>
          <a:p>
            <a:endParaRPr lang="en-US"/>
          </a:p>
        </p:txBody>
      </p:sp>
      <p:sp>
        <p:nvSpPr>
          <p:cNvPr id="5" name="Marcador de Posição do Número do Diapositivo 4">
            <a:extLst>
              <a:ext uri="{FF2B5EF4-FFF2-40B4-BE49-F238E27FC236}">
                <a16:creationId xmlns:a16="http://schemas.microsoft.com/office/drawing/2014/main" id="{C57D4D0E-8AEF-8447-3CA1-083EA658A1B2}"/>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3410715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1CECD8E0-7A2D-566A-E6CC-D3E7A6F1FF85}"/>
              </a:ext>
            </a:extLst>
          </p:cNvPr>
          <p:cNvSpPr>
            <a:spLocks noGrp="1"/>
          </p:cNvSpPr>
          <p:nvPr>
            <p:ph type="dt" sz="half" idx="10"/>
          </p:nvPr>
        </p:nvSpPr>
        <p:spPr/>
        <p:txBody>
          <a:bodyPr/>
          <a:lstStyle/>
          <a:p>
            <a:fld id="{8E9AA4C6-C916-44FD-B3F2-CF270733482F}" type="datetime1">
              <a:rPr lang="en-US" smtClean="0"/>
              <a:t>4/12/2024</a:t>
            </a:fld>
            <a:endParaRPr lang="en-US"/>
          </a:p>
        </p:txBody>
      </p:sp>
      <p:sp>
        <p:nvSpPr>
          <p:cNvPr id="3" name="Marcador de Posição do Rodapé 2">
            <a:extLst>
              <a:ext uri="{FF2B5EF4-FFF2-40B4-BE49-F238E27FC236}">
                <a16:creationId xmlns:a16="http://schemas.microsoft.com/office/drawing/2014/main" id="{91B80F45-3526-2E7A-36B3-E688C7FA2E04}"/>
              </a:ext>
            </a:extLst>
          </p:cNvPr>
          <p:cNvSpPr>
            <a:spLocks noGrp="1"/>
          </p:cNvSpPr>
          <p:nvPr>
            <p:ph type="ftr" sz="quarter" idx="11"/>
          </p:nvPr>
        </p:nvSpPr>
        <p:spPr/>
        <p:txBody>
          <a:bodyPr/>
          <a:lstStyle/>
          <a:p>
            <a:endParaRPr lang="en-US"/>
          </a:p>
        </p:txBody>
      </p:sp>
      <p:sp>
        <p:nvSpPr>
          <p:cNvPr id="4" name="Marcador de Posição do Número do Diapositivo 3">
            <a:extLst>
              <a:ext uri="{FF2B5EF4-FFF2-40B4-BE49-F238E27FC236}">
                <a16:creationId xmlns:a16="http://schemas.microsoft.com/office/drawing/2014/main" id="{7FDA9B9B-B613-4445-BBC1-62B2B3322AA8}"/>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1055545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9066-41FC-C40B-963A-98BE9DF301B7}"/>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838F24E1-BEC5-37E5-675C-04B58C9F83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a:extLst>
              <a:ext uri="{FF2B5EF4-FFF2-40B4-BE49-F238E27FC236}">
                <a16:creationId xmlns:a16="http://schemas.microsoft.com/office/drawing/2014/main" id="{2C8D8208-33DF-159F-9E35-0712DABF9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CDA163D-B1AE-0390-CB1E-B19F09B7FB96}"/>
              </a:ext>
            </a:extLst>
          </p:cNvPr>
          <p:cNvSpPr>
            <a:spLocks noGrp="1"/>
          </p:cNvSpPr>
          <p:nvPr>
            <p:ph type="dt" sz="half" idx="10"/>
          </p:nvPr>
        </p:nvSpPr>
        <p:spPr/>
        <p:txBody>
          <a:bodyPr/>
          <a:lstStyle/>
          <a:p>
            <a:fld id="{54490594-F9FA-4C5E-90C0-DFC645FE39B4}" type="datetime1">
              <a:rPr lang="en-US" smtClean="0"/>
              <a:t>4/12/2024</a:t>
            </a:fld>
            <a:endParaRPr lang="en-US"/>
          </a:p>
        </p:txBody>
      </p:sp>
      <p:sp>
        <p:nvSpPr>
          <p:cNvPr id="6" name="Marcador de Posição do Rodapé 5">
            <a:extLst>
              <a:ext uri="{FF2B5EF4-FFF2-40B4-BE49-F238E27FC236}">
                <a16:creationId xmlns:a16="http://schemas.microsoft.com/office/drawing/2014/main" id="{3DC115C7-B103-E7CF-76E4-8CADA4412D38}"/>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65392A3D-1D29-34AD-50BF-B70E9653AA1B}"/>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1088396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C6021E-D434-478E-253B-401CB48F8D1C}"/>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Marcador de Posição da Imagem 2">
            <a:extLst>
              <a:ext uri="{FF2B5EF4-FFF2-40B4-BE49-F238E27FC236}">
                <a16:creationId xmlns:a16="http://schemas.microsoft.com/office/drawing/2014/main" id="{7811EA71-98B0-A19D-E22D-FFDCCBE19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a:extLst>
              <a:ext uri="{FF2B5EF4-FFF2-40B4-BE49-F238E27FC236}">
                <a16:creationId xmlns:a16="http://schemas.microsoft.com/office/drawing/2014/main" id="{F8BB1472-6F7E-877D-5FC8-5C7D91EDC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D3C0E6B9-B13E-2509-8D16-B3419A7D8AE5}"/>
              </a:ext>
            </a:extLst>
          </p:cNvPr>
          <p:cNvSpPr>
            <a:spLocks noGrp="1"/>
          </p:cNvSpPr>
          <p:nvPr>
            <p:ph type="dt" sz="half" idx="10"/>
          </p:nvPr>
        </p:nvSpPr>
        <p:spPr/>
        <p:txBody>
          <a:bodyPr/>
          <a:lstStyle/>
          <a:p>
            <a:fld id="{EA38125D-FA4E-4CE3-BC50-AB468115DF30}" type="datetime1">
              <a:rPr lang="en-US" smtClean="0"/>
              <a:t>4/12/2024</a:t>
            </a:fld>
            <a:endParaRPr lang="en-US"/>
          </a:p>
        </p:txBody>
      </p:sp>
      <p:sp>
        <p:nvSpPr>
          <p:cNvPr id="6" name="Marcador de Posição do Rodapé 5">
            <a:extLst>
              <a:ext uri="{FF2B5EF4-FFF2-40B4-BE49-F238E27FC236}">
                <a16:creationId xmlns:a16="http://schemas.microsoft.com/office/drawing/2014/main" id="{C4D1D6A7-8AAD-400D-C56C-FA314E4525D1}"/>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9F58BCEF-2A81-D320-DFA8-C2E483CAD8B9}"/>
              </a:ext>
            </a:extLst>
          </p:cNvPr>
          <p:cNvSpPr>
            <a:spLocks noGrp="1"/>
          </p:cNvSpPr>
          <p:nvPr>
            <p:ph type="sldNum" sz="quarter" idx="12"/>
          </p:nvPr>
        </p:nvSpPr>
        <p:spPr/>
        <p:txBody>
          <a:bodyPr/>
          <a:lstStyle/>
          <a:p>
            <a:fld id="{B7CD2327-716D-4722-B4AC-EC02E1C88AD7}" type="slidenum">
              <a:rPr lang="en-US" smtClean="0"/>
              <a:t>‹nº›</a:t>
            </a:fld>
            <a:endParaRPr lang="en-US"/>
          </a:p>
        </p:txBody>
      </p:sp>
    </p:spTree>
    <p:extLst>
      <p:ext uri="{BB962C8B-B14F-4D97-AF65-F5344CB8AC3E}">
        <p14:creationId xmlns:p14="http://schemas.microsoft.com/office/powerpoint/2010/main" val="2922464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ABD81DC2-3600-445E-F7D4-86D0E4503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5F9B11DF-CD75-6FEF-80B0-1C46A11A3D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00C9F204-9955-FB2B-D716-089F55497F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B50CE-6428-4A31-ADE7-7655CCB93365}" type="datetime1">
              <a:rPr lang="en-US" smtClean="0"/>
              <a:t>4/12/2024</a:t>
            </a:fld>
            <a:endParaRPr lang="en-US"/>
          </a:p>
        </p:txBody>
      </p:sp>
      <p:sp>
        <p:nvSpPr>
          <p:cNvPr id="5" name="Marcador de Posição do Rodapé 4">
            <a:extLst>
              <a:ext uri="{FF2B5EF4-FFF2-40B4-BE49-F238E27FC236}">
                <a16:creationId xmlns:a16="http://schemas.microsoft.com/office/drawing/2014/main" id="{E24D7A87-8577-9961-E0CE-F39383D7CB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a:extLst>
              <a:ext uri="{FF2B5EF4-FFF2-40B4-BE49-F238E27FC236}">
                <a16:creationId xmlns:a16="http://schemas.microsoft.com/office/drawing/2014/main" id="{59B86090-4129-CFD5-8C34-CDCA472F8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D2327-716D-4722-B4AC-EC02E1C88AD7}" type="slidenum">
              <a:rPr lang="en-US" smtClean="0"/>
              <a:t>‹nº›</a:t>
            </a:fld>
            <a:endParaRPr lang="en-US"/>
          </a:p>
        </p:txBody>
      </p:sp>
    </p:spTree>
    <p:extLst>
      <p:ext uri="{BB962C8B-B14F-4D97-AF65-F5344CB8AC3E}">
        <p14:creationId xmlns:p14="http://schemas.microsoft.com/office/powerpoint/2010/main" val="2183110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5.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2.jpeg"/><Relationship Id="rId5" Type="http://schemas.openxmlformats.org/officeDocument/2006/relationships/image" Target="../media/image27.jpeg"/><Relationship Id="rId10" Type="http://schemas.openxmlformats.org/officeDocument/2006/relationships/image" Target="../media/image31.jpeg"/><Relationship Id="rId4" Type="http://schemas.openxmlformats.org/officeDocument/2006/relationships/image" Target="../media/image26.jpeg"/><Relationship Id="rId9" Type="http://schemas.openxmlformats.org/officeDocument/2006/relationships/image" Target="../media/image30.jpeg"/><Relationship Id="rId1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sv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7.wdp"/><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5.wdp"/><Relationship Id="rId3" Type="http://schemas.openxmlformats.org/officeDocument/2006/relationships/image" Target="../media/image9.jpeg"/><Relationship Id="rId7" Type="http://schemas.microsoft.com/office/2007/relationships/hdphoto" Target="../media/hdphoto2.wdp"/><Relationship Id="rId12"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16.png"/><Relationship Id="rId10" Type="http://schemas.openxmlformats.org/officeDocument/2006/relationships/image" Target="../media/image13.png"/><Relationship Id="rId4" Type="http://schemas.openxmlformats.org/officeDocument/2006/relationships/image" Target="../media/image10.png"/><Relationship Id="rId9" Type="http://schemas.microsoft.com/office/2007/relationships/hdphoto" Target="../media/hdphoto3.wdp"/><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6.wdp"/><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ção de Conteúdo 8" descr="Uma imagem com água, desporto, desporto aquático, natação&#10;&#10;Descrição gerada automaticamente">
            <a:extLst>
              <a:ext uri="{FF2B5EF4-FFF2-40B4-BE49-F238E27FC236}">
                <a16:creationId xmlns:a16="http://schemas.microsoft.com/office/drawing/2014/main" id="{B2CDEC8B-A728-485C-B093-DC8A8EA1B798}"/>
              </a:ext>
            </a:extLst>
          </p:cNvPr>
          <p:cNvPicPr>
            <a:picLocks noChangeAspect="1"/>
          </p:cNvPicPr>
          <p:nvPr/>
        </p:nvPicPr>
        <p:blipFill rotWithShape="1">
          <a:blip r:embed="rId3">
            <a:extLst>
              <a:ext uri="{28A0092B-C50C-407E-A947-70E740481C1C}">
                <a14:useLocalDpi xmlns:a14="http://schemas.microsoft.com/office/drawing/2010/main" val="0"/>
              </a:ext>
            </a:extLst>
          </a:blip>
          <a:srcRect t="4450" b="8924"/>
          <a:stretch/>
        </p:blipFill>
        <p:spPr>
          <a:xfrm>
            <a:off x="-5828" y="-139995"/>
            <a:ext cx="12197828" cy="7022481"/>
          </a:xfrm>
          <a:prstGeom prst="rect">
            <a:avLst/>
          </a:prstGeom>
        </p:spPr>
      </p:pic>
      <p:sp>
        <p:nvSpPr>
          <p:cNvPr id="7" name="CaixaDeTexto 6">
            <a:extLst>
              <a:ext uri="{FF2B5EF4-FFF2-40B4-BE49-F238E27FC236}">
                <a16:creationId xmlns:a16="http://schemas.microsoft.com/office/drawing/2014/main" id="{461E11B4-6A66-FCDD-5C14-B0B72EE4B22D}"/>
              </a:ext>
            </a:extLst>
          </p:cNvPr>
          <p:cNvSpPr txBox="1"/>
          <p:nvPr/>
        </p:nvSpPr>
        <p:spPr>
          <a:xfrm>
            <a:off x="3481627" y="2773148"/>
            <a:ext cx="4981977" cy="1569660"/>
          </a:xfrm>
          <a:prstGeom prst="rect">
            <a:avLst/>
          </a:prstGeom>
          <a:noFill/>
        </p:spPr>
        <p:txBody>
          <a:bodyPr wrap="square" rtlCol="0">
            <a:spAutoFit/>
          </a:bodyPr>
          <a:lstStyle/>
          <a:p>
            <a:pPr algn="ctr"/>
            <a:r>
              <a:rPr lang="en-US" sz="3200" b="1" dirty="0">
                <a:solidFill>
                  <a:srgbClr val="879ADB"/>
                </a:solidFill>
                <a:latin typeface="Poppins" panose="00000500000000000000" pitchFamily="2" charset="0"/>
              </a:rPr>
              <a:t>Healthy </a:t>
            </a:r>
            <a:r>
              <a:rPr lang="en-US" sz="3200" b="1" i="0" dirty="0">
                <a:solidFill>
                  <a:srgbClr val="879ADB"/>
                </a:solidFill>
                <a:effectLst/>
                <a:latin typeface="Poppins" panose="00000500000000000000" pitchFamily="2" charset="0"/>
              </a:rPr>
              <a:t>smiles </a:t>
            </a:r>
            <a:r>
              <a:rPr lang="en-US" sz="3200" b="1" i="0" dirty="0">
                <a:solidFill>
                  <a:srgbClr val="FFFFFF"/>
                </a:solidFill>
                <a:effectLst/>
                <a:latin typeface="Poppins" panose="00000500000000000000" pitchFamily="2" charset="0"/>
              </a:rPr>
              <a:t>don't have to cost our </a:t>
            </a:r>
            <a:r>
              <a:rPr lang="en-US" sz="3200" b="1" i="0" dirty="0">
                <a:solidFill>
                  <a:srgbClr val="48D3CA"/>
                </a:solidFill>
                <a:effectLst/>
                <a:latin typeface="Poppins" panose="00000500000000000000" pitchFamily="2" charset="0"/>
              </a:rPr>
              <a:t>planet's health</a:t>
            </a:r>
            <a:endParaRPr lang="en-US" sz="3200" b="1" i="0" dirty="0">
              <a:solidFill>
                <a:srgbClr val="4B507B"/>
              </a:solidFill>
              <a:effectLst/>
              <a:latin typeface="Poppins" panose="00000500000000000000" pitchFamily="2" charset="0"/>
            </a:endParaRPr>
          </a:p>
        </p:txBody>
      </p:sp>
      <p:pic>
        <p:nvPicPr>
          <p:cNvPr id="30" name="Picture 29">
            <a:extLst>
              <a:ext uri="{FF2B5EF4-FFF2-40B4-BE49-F238E27FC236}">
                <a16:creationId xmlns:a16="http://schemas.microsoft.com/office/drawing/2014/main" id="{A682F338-C740-82B3-02A1-51A6DAB24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0376" y="5916572"/>
            <a:ext cx="3061922" cy="965914"/>
          </a:xfrm>
          <a:prstGeom prst="rect">
            <a:avLst/>
          </a:prstGeom>
        </p:spPr>
      </p:pic>
    </p:spTree>
    <p:extLst>
      <p:ext uri="{BB962C8B-B14F-4D97-AF65-F5344CB8AC3E}">
        <p14:creationId xmlns:p14="http://schemas.microsoft.com/office/powerpoint/2010/main" val="3204023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a:solidFill>
                  <a:srgbClr val="056895"/>
                </a:solidFill>
                <a:latin typeface="Poppins" panose="00000500000000000000" pitchFamily="2" charset="0"/>
              </a:rPr>
              <a:t>Team</a:t>
            </a:r>
            <a:endParaRPr lang="en-US" sz="2400" b="1" i="0">
              <a:solidFill>
                <a:srgbClr val="056895"/>
              </a:solidFill>
              <a:effectLst/>
              <a:latin typeface="Poppins" panose="00000500000000000000" pitchFamily="2" charset="0"/>
            </a:endParaRPr>
          </a:p>
        </p:txBody>
      </p:sp>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C729AFE8-9E83-4F90-8A98-2B033EDE90ED}"/>
              </a:ext>
            </a:extLst>
          </p:cNvPr>
          <p:cNvPicPr>
            <a:picLocks noChangeAspect="1"/>
          </p:cNvPicPr>
          <p:nvPr/>
        </p:nvPicPr>
        <p:blipFill>
          <a:blip r:embed="rId2"/>
          <a:stretch>
            <a:fillRect/>
          </a:stretch>
        </p:blipFill>
        <p:spPr>
          <a:xfrm>
            <a:off x="2207115" y="1243930"/>
            <a:ext cx="1388847" cy="1397124"/>
          </a:xfrm>
          <a:prstGeom prst="flowChartConnector">
            <a:avLst/>
          </a:prstGeom>
        </p:spPr>
      </p:pic>
      <p:pic>
        <p:nvPicPr>
          <p:cNvPr id="10" name="Picture 7" descr="A picture containing text, person, indoor&#10;&#10;Description automatically generated">
            <a:extLst>
              <a:ext uri="{FF2B5EF4-FFF2-40B4-BE49-F238E27FC236}">
                <a16:creationId xmlns:a16="http://schemas.microsoft.com/office/drawing/2014/main" id="{6383DA0D-88E7-4C70-986C-D008EF293096}"/>
              </a:ext>
            </a:extLst>
          </p:cNvPr>
          <p:cNvPicPr>
            <a:picLocks noChangeAspect="1"/>
          </p:cNvPicPr>
          <p:nvPr/>
        </p:nvPicPr>
        <p:blipFill rotWithShape="1">
          <a:blip r:embed="rId3"/>
          <a:srcRect l="31075" t="14377" r="6348" b="-958"/>
          <a:stretch/>
        </p:blipFill>
        <p:spPr>
          <a:xfrm>
            <a:off x="6802414" y="1243902"/>
            <a:ext cx="1375406" cy="1397433"/>
          </a:xfrm>
          <a:prstGeom prst="flowChartConnector">
            <a:avLst/>
          </a:prstGeom>
        </p:spPr>
      </p:pic>
      <p:pic>
        <p:nvPicPr>
          <p:cNvPr id="11" name="Imagem 10">
            <a:extLst>
              <a:ext uri="{FF2B5EF4-FFF2-40B4-BE49-F238E27FC236}">
                <a16:creationId xmlns:a16="http://schemas.microsoft.com/office/drawing/2014/main" id="{3EB3CBBA-7BC3-4EDB-9E9E-83F37ABD3F78}"/>
              </a:ext>
            </a:extLst>
          </p:cNvPr>
          <p:cNvPicPr>
            <a:picLocks noChangeAspect="1"/>
          </p:cNvPicPr>
          <p:nvPr/>
        </p:nvPicPr>
        <p:blipFill rotWithShape="1">
          <a:blip r:embed="rId4">
            <a:extLst>
              <a:ext uri="{28A0092B-C50C-407E-A947-70E740481C1C}">
                <a14:useLocalDpi xmlns:a14="http://schemas.microsoft.com/office/drawing/2010/main" val="0"/>
              </a:ext>
            </a:extLst>
          </a:blip>
          <a:srcRect l="-1027" t="9308" r="1027" b="15782"/>
          <a:stretch/>
        </p:blipFill>
        <p:spPr>
          <a:xfrm>
            <a:off x="4821454" y="1243901"/>
            <a:ext cx="1384279" cy="1397434"/>
          </a:xfrm>
          <a:prstGeom prst="ellipse">
            <a:avLst/>
          </a:prstGeom>
          <a:ln w="63500" cap="rnd">
            <a:noFill/>
          </a:ln>
          <a:effectLst/>
        </p:spPr>
      </p:pic>
      <p:sp>
        <p:nvSpPr>
          <p:cNvPr id="12" name="Rectangle 22">
            <a:extLst>
              <a:ext uri="{FF2B5EF4-FFF2-40B4-BE49-F238E27FC236}">
                <a16:creationId xmlns:a16="http://schemas.microsoft.com/office/drawing/2014/main" id="{04901DCB-3136-49FF-9D2F-AD936D190BA0}"/>
              </a:ext>
            </a:extLst>
          </p:cNvPr>
          <p:cNvSpPr/>
          <p:nvPr/>
        </p:nvSpPr>
        <p:spPr>
          <a:xfrm>
            <a:off x="1455672" y="2752795"/>
            <a:ext cx="2783828" cy="98150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lnSpc>
                <a:spcPct val="150000"/>
              </a:lnSpc>
              <a:buNone/>
            </a:pPr>
            <a:r>
              <a:rPr lang="en-US" sz="1200" kern="1200">
                <a:solidFill>
                  <a:srgbClr val="114342"/>
                </a:solidFill>
                <a:latin typeface="Poppins" panose="00000500000000000000" pitchFamily="2" charset="0"/>
                <a:cs typeface="Poppins" panose="00000500000000000000" pitchFamily="2" charset="0"/>
              </a:rPr>
              <a:t>Tatiana Padrão</a:t>
            </a:r>
            <a:br>
              <a:rPr lang="en-US" sz="1200" kern="1200">
                <a:solidFill>
                  <a:srgbClr val="114342"/>
                </a:solidFill>
                <a:latin typeface="Poppins" panose="00000500000000000000" pitchFamily="2" charset="0"/>
                <a:cs typeface="Poppins" panose="00000500000000000000" pitchFamily="2" charset="0"/>
              </a:rPr>
            </a:br>
            <a:r>
              <a:rPr lang="en-US" sz="1200" b="1" kern="1200">
                <a:solidFill>
                  <a:srgbClr val="114342"/>
                </a:solidFill>
                <a:latin typeface="Poppins" panose="00000500000000000000" pitchFamily="2" charset="0"/>
                <a:cs typeface="Poppins" panose="00000500000000000000" pitchFamily="2" charset="0"/>
              </a:rPr>
              <a:t>General Manager &amp; </a:t>
            </a:r>
            <a:r>
              <a:rPr lang="en-US" sz="1200" b="1">
                <a:solidFill>
                  <a:srgbClr val="114342"/>
                </a:solidFill>
                <a:latin typeface="Poppins" panose="00000500000000000000" pitchFamily="2" charset="0"/>
                <a:cs typeface="Poppins" panose="00000500000000000000" pitchFamily="2" charset="0"/>
              </a:rPr>
              <a:t>C</a:t>
            </a:r>
            <a:r>
              <a:rPr lang="en-US" sz="1200" b="1" kern="1200">
                <a:solidFill>
                  <a:srgbClr val="114342"/>
                </a:solidFill>
                <a:latin typeface="Poppins" panose="00000500000000000000" pitchFamily="2" charset="0"/>
                <a:cs typeface="Poppins" panose="00000500000000000000" pitchFamily="2" charset="0"/>
              </a:rPr>
              <a:t>o-Founder</a:t>
            </a:r>
          </a:p>
          <a:p>
            <a:pPr lvl="0" algn="ctr" defTabSz="622300">
              <a:lnSpc>
                <a:spcPct val="150000"/>
              </a:lnSpc>
            </a:pPr>
            <a:r>
              <a:rPr lang="en-US" sz="1100">
                <a:solidFill>
                  <a:srgbClr val="114342"/>
                </a:solidFill>
                <a:latin typeface="Poppins" panose="00000500000000000000" pitchFamily="2" charset="0"/>
                <a:cs typeface="Poppins" panose="00000500000000000000" pitchFamily="2" charset="0"/>
              </a:rPr>
              <a:t>Metallurgical &amp; Materials Eng.</a:t>
            </a:r>
          </a:p>
          <a:p>
            <a:pPr lvl="0" algn="ctr" defTabSz="622300">
              <a:lnSpc>
                <a:spcPct val="150000"/>
              </a:lnSpc>
            </a:pPr>
            <a:r>
              <a:rPr lang="en-US" sz="1100">
                <a:solidFill>
                  <a:srgbClr val="114342"/>
                </a:solidFill>
                <a:latin typeface="Poppins" panose="00000500000000000000" pitchFamily="2" charset="0"/>
                <a:cs typeface="Poppins" panose="00000500000000000000" pitchFamily="2" charset="0"/>
              </a:rPr>
              <a:t>PhD Student</a:t>
            </a:r>
          </a:p>
        </p:txBody>
      </p:sp>
      <p:sp>
        <p:nvSpPr>
          <p:cNvPr id="13" name="Rectangle 24">
            <a:extLst>
              <a:ext uri="{FF2B5EF4-FFF2-40B4-BE49-F238E27FC236}">
                <a16:creationId xmlns:a16="http://schemas.microsoft.com/office/drawing/2014/main" id="{CECDD4F7-5F21-474C-B94E-F55A44D8807C}"/>
              </a:ext>
            </a:extLst>
          </p:cNvPr>
          <p:cNvSpPr/>
          <p:nvPr/>
        </p:nvSpPr>
        <p:spPr>
          <a:xfrm>
            <a:off x="4058082" y="2888654"/>
            <a:ext cx="2783827" cy="709793"/>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200">
                <a:solidFill>
                  <a:srgbClr val="114342"/>
                </a:solidFill>
                <a:latin typeface="Poppins" panose="00000500000000000000" pitchFamily="2" charset="0"/>
                <a:cs typeface="Poppins" panose="00000500000000000000" pitchFamily="2" charset="0"/>
              </a:rPr>
              <a:t>Sara Guerreiro</a:t>
            </a:r>
            <a:br>
              <a:rPr lang="en-US" sz="1200">
                <a:solidFill>
                  <a:srgbClr val="114342"/>
                </a:solidFill>
                <a:latin typeface="Poppins" panose="00000500000000000000" pitchFamily="2" charset="0"/>
                <a:cs typeface="Poppins" panose="00000500000000000000" pitchFamily="2" charset="0"/>
              </a:rPr>
            </a:br>
            <a:r>
              <a:rPr lang="en-US" sz="1200" b="1">
                <a:solidFill>
                  <a:srgbClr val="114342"/>
                </a:solidFill>
                <a:latin typeface="Poppins" panose="00000500000000000000" pitchFamily="2" charset="0"/>
                <a:cs typeface="Poppins" panose="00000500000000000000" pitchFamily="2" charset="0"/>
              </a:rPr>
              <a:t>Financial </a:t>
            </a:r>
            <a:r>
              <a:rPr lang="en-US" sz="1200" b="1" kern="1200">
                <a:solidFill>
                  <a:srgbClr val="114342"/>
                </a:solidFill>
                <a:latin typeface="Poppins" panose="00000500000000000000" pitchFamily="2" charset="0"/>
                <a:cs typeface="Poppins" panose="00000500000000000000" pitchFamily="2" charset="0"/>
              </a:rPr>
              <a:t>&amp; </a:t>
            </a:r>
            <a:r>
              <a:rPr lang="en-US" sz="1200" b="1">
                <a:solidFill>
                  <a:srgbClr val="114342"/>
                </a:solidFill>
                <a:latin typeface="Poppins" panose="00000500000000000000" pitchFamily="2" charset="0"/>
                <a:cs typeface="Poppins" panose="00000500000000000000" pitchFamily="2" charset="0"/>
              </a:rPr>
              <a:t>C</a:t>
            </a:r>
            <a:r>
              <a:rPr lang="en-US" sz="1200" b="1" kern="1200">
                <a:solidFill>
                  <a:srgbClr val="114342"/>
                </a:solidFill>
                <a:latin typeface="Poppins" panose="00000500000000000000" pitchFamily="2" charset="0"/>
                <a:cs typeface="Poppins" panose="00000500000000000000" pitchFamily="2" charset="0"/>
              </a:rPr>
              <a:t>o-Founder</a:t>
            </a:r>
            <a:endParaRPr lang="en-US" sz="1200" b="1">
              <a:solidFill>
                <a:srgbClr val="114342"/>
              </a:solidFill>
              <a:latin typeface="Poppins" panose="00000500000000000000" pitchFamily="2" charset="0"/>
              <a:cs typeface="Poppins" panose="00000500000000000000" pitchFamily="2" charset="0"/>
            </a:endParaRPr>
          </a:p>
          <a:p>
            <a:pPr algn="ctr" defTabSz="622300">
              <a:lnSpc>
                <a:spcPct val="150000"/>
              </a:lnSpc>
            </a:pPr>
            <a:r>
              <a:rPr lang="en-US" sz="1100">
                <a:solidFill>
                  <a:srgbClr val="114342"/>
                </a:solidFill>
                <a:latin typeface="Poppins" panose="00000500000000000000" pitchFamily="2" charset="0"/>
                <a:cs typeface="Poppins" panose="00000500000000000000" pitchFamily="2" charset="0"/>
              </a:rPr>
              <a:t>Biomedical Eng.</a:t>
            </a:r>
          </a:p>
          <a:p>
            <a:pPr algn="ctr" defTabSz="622300">
              <a:lnSpc>
                <a:spcPct val="150000"/>
              </a:lnSpc>
            </a:pPr>
            <a:r>
              <a:rPr lang="en-US" sz="1100">
                <a:solidFill>
                  <a:srgbClr val="114342"/>
                </a:solidFill>
                <a:latin typeface="Poppins" panose="00000500000000000000" pitchFamily="2" charset="0"/>
                <a:cs typeface="Poppins" panose="00000500000000000000" pitchFamily="2" charset="0"/>
              </a:rPr>
              <a:t>PhD Student </a:t>
            </a:r>
          </a:p>
        </p:txBody>
      </p:sp>
      <p:sp>
        <p:nvSpPr>
          <p:cNvPr id="14" name="Rectangle 25">
            <a:extLst>
              <a:ext uri="{FF2B5EF4-FFF2-40B4-BE49-F238E27FC236}">
                <a16:creationId xmlns:a16="http://schemas.microsoft.com/office/drawing/2014/main" id="{EADF7FD8-50E7-4285-9B23-956D77137D6B}"/>
              </a:ext>
            </a:extLst>
          </p:cNvPr>
          <p:cNvSpPr/>
          <p:nvPr/>
        </p:nvSpPr>
        <p:spPr>
          <a:xfrm>
            <a:off x="6238456" y="2841595"/>
            <a:ext cx="2517518" cy="83074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200">
                <a:solidFill>
                  <a:srgbClr val="114342"/>
                </a:solidFill>
                <a:latin typeface="Poppins" panose="00000500000000000000" pitchFamily="2" charset="0"/>
                <a:cs typeface="Poppins" panose="00000500000000000000" pitchFamily="2" charset="0"/>
              </a:rPr>
              <a:t>Carolina Ferreira </a:t>
            </a:r>
            <a:br>
              <a:rPr lang="en-US" sz="1200">
                <a:solidFill>
                  <a:srgbClr val="114342"/>
                </a:solidFill>
                <a:latin typeface="Poppins" panose="00000500000000000000" pitchFamily="2" charset="0"/>
                <a:cs typeface="Poppins" panose="00000500000000000000" pitchFamily="2" charset="0"/>
              </a:rPr>
            </a:br>
            <a:r>
              <a:rPr lang="pt-PT" sz="1200" b="1">
                <a:solidFill>
                  <a:srgbClr val="114342"/>
                </a:solidFill>
                <a:latin typeface="Poppins" panose="00000500000000000000" pitchFamily="2" charset="0"/>
                <a:cs typeface="Poppins" panose="00000500000000000000" pitchFamily="2" charset="0"/>
              </a:rPr>
              <a:t>R&amp;D </a:t>
            </a:r>
            <a:r>
              <a:rPr lang="en-US" sz="1200" b="1" kern="1200">
                <a:solidFill>
                  <a:srgbClr val="114342"/>
                </a:solidFill>
                <a:latin typeface="Poppins" panose="00000500000000000000" pitchFamily="2" charset="0"/>
                <a:cs typeface="Poppins" panose="00000500000000000000" pitchFamily="2" charset="0"/>
              </a:rPr>
              <a:t>&amp; </a:t>
            </a:r>
            <a:r>
              <a:rPr lang="en-US" sz="1200" b="1">
                <a:solidFill>
                  <a:srgbClr val="114342"/>
                </a:solidFill>
                <a:latin typeface="Poppins" panose="00000500000000000000" pitchFamily="2" charset="0"/>
                <a:cs typeface="Poppins" panose="00000500000000000000" pitchFamily="2" charset="0"/>
              </a:rPr>
              <a:t>C</a:t>
            </a:r>
            <a:r>
              <a:rPr lang="en-US" sz="1200" b="1" kern="1200">
                <a:solidFill>
                  <a:srgbClr val="114342"/>
                </a:solidFill>
                <a:latin typeface="Poppins" panose="00000500000000000000" pitchFamily="2" charset="0"/>
                <a:cs typeface="Poppins" panose="00000500000000000000" pitchFamily="2" charset="0"/>
              </a:rPr>
              <a:t>o-Founder</a:t>
            </a:r>
            <a:endParaRPr lang="pt-PT" sz="1200" b="1">
              <a:solidFill>
                <a:srgbClr val="114342"/>
              </a:solidFill>
              <a:latin typeface="Poppins" panose="00000500000000000000" pitchFamily="2" charset="0"/>
              <a:cs typeface="Poppins" panose="00000500000000000000" pitchFamily="2" charset="0"/>
            </a:endParaRPr>
          </a:p>
          <a:p>
            <a:pPr algn="ctr" defTabSz="622300">
              <a:lnSpc>
                <a:spcPct val="150000"/>
              </a:lnSpc>
            </a:pPr>
            <a:r>
              <a:rPr lang="en-GB" sz="1100">
                <a:solidFill>
                  <a:srgbClr val="114342"/>
                </a:solidFill>
                <a:latin typeface="Poppins" panose="00000500000000000000" pitchFamily="2" charset="0"/>
                <a:cs typeface="Poppins" panose="00000500000000000000" pitchFamily="2" charset="0"/>
              </a:rPr>
              <a:t>Biotechnology</a:t>
            </a:r>
          </a:p>
          <a:p>
            <a:pPr algn="ctr" defTabSz="622300">
              <a:lnSpc>
                <a:spcPct val="150000"/>
              </a:lnSpc>
            </a:pPr>
            <a:r>
              <a:rPr lang="en-US" sz="1100">
                <a:solidFill>
                  <a:srgbClr val="114342"/>
                </a:solidFill>
                <a:latin typeface="Poppins" panose="00000500000000000000" pitchFamily="2" charset="0"/>
                <a:cs typeface="Poppins" panose="00000500000000000000" pitchFamily="2" charset="0"/>
              </a:rPr>
              <a:t>PhD Student</a:t>
            </a:r>
            <a:endParaRPr lang="en-GB" sz="1200">
              <a:solidFill>
                <a:srgbClr val="114342"/>
              </a:solidFill>
              <a:latin typeface="Poppins" panose="00000500000000000000" pitchFamily="2" charset="0"/>
              <a:cs typeface="Poppins" panose="00000500000000000000" pitchFamily="2" charset="0"/>
            </a:endParaRPr>
          </a:p>
        </p:txBody>
      </p:sp>
      <p:pic>
        <p:nvPicPr>
          <p:cNvPr id="1026" name="Picture 2" descr="Foto do perfil de Catarina Coelho">
            <a:extLst>
              <a:ext uri="{FF2B5EF4-FFF2-40B4-BE49-F238E27FC236}">
                <a16:creationId xmlns:a16="http://schemas.microsoft.com/office/drawing/2014/main" id="{D3D01059-CF36-DEBB-0755-9CDD9A8D7A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 t="2865" r="7467" b="12778"/>
          <a:stretch/>
        </p:blipFill>
        <p:spPr bwMode="auto">
          <a:xfrm>
            <a:off x="8860131" y="1243930"/>
            <a:ext cx="1399236" cy="1397123"/>
          </a:xfrm>
          <a:prstGeom prst="ellipse">
            <a:avLst/>
          </a:prstGeom>
          <a:noFill/>
          <a:extLst>
            <a:ext uri="{909E8E84-426E-40DD-AFC4-6F175D3DCCD1}">
              <a14:hiddenFill xmlns:a14="http://schemas.microsoft.com/office/drawing/2010/main">
                <a:solidFill>
                  <a:srgbClr val="FFFFFF"/>
                </a:solidFill>
              </a14:hiddenFill>
            </a:ext>
          </a:extLst>
        </p:spPr>
      </p:pic>
      <p:sp>
        <p:nvSpPr>
          <p:cNvPr id="61" name="Rectangle 25">
            <a:extLst>
              <a:ext uri="{FF2B5EF4-FFF2-40B4-BE49-F238E27FC236}">
                <a16:creationId xmlns:a16="http://schemas.microsoft.com/office/drawing/2014/main" id="{D6C2E8E1-DDC0-9AA5-E6B7-60BA79B56E7C}"/>
              </a:ext>
            </a:extLst>
          </p:cNvPr>
          <p:cNvSpPr/>
          <p:nvPr/>
        </p:nvSpPr>
        <p:spPr>
          <a:xfrm>
            <a:off x="8387562" y="2765331"/>
            <a:ext cx="2332097" cy="98326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200">
                <a:solidFill>
                  <a:srgbClr val="114342"/>
                </a:solidFill>
                <a:latin typeface="Poppins" panose="00000500000000000000" pitchFamily="2" charset="0"/>
                <a:cs typeface="Poppins" panose="00000500000000000000" pitchFamily="2" charset="0"/>
              </a:rPr>
              <a:t>Catarina Coelho</a:t>
            </a:r>
            <a:br>
              <a:rPr lang="en-US" sz="1200">
                <a:solidFill>
                  <a:srgbClr val="114342"/>
                </a:solidFill>
                <a:latin typeface="Poppins" panose="00000500000000000000" pitchFamily="2" charset="0"/>
                <a:cs typeface="Poppins" panose="00000500000000000000" pitchFamily="2" charset="0"/>
              </a:rPr>
            </a:br>
            <a:r>
              <a:rPr lang="en-US" sz="1200" b="1" err="1">
                <a:solidFill>
                  <a:srgbClr val="114342"/>
                </a:solidFill>
                <a:latin typeface="Poppins" panose="00000500000000000000" pitchFamily="2" charset="0"/>
                <a:cs typeface="Poppins" panose="00000500000000000000" pitchFamily="2" charset="0"/>
              </a:rPr>
              <a:t>Commun</a:t>
            </a:r>
            <a:r>
              <a:rPr lang="en-US" sz="1200" b="1">
                <a:solidFill>
                  <a:srgbClr val="114342"/>
                </a:solidFill>
                <a:latin typeface="Poppins" panose="00000500000000000000" pitchFamily="2" charset="0"/>
                <a:cs typeface="Poppins" panose="00000500000000000000" pitchFamily="2" charset="0"/>
              </a:rPr>
              <a:t>. &amp; Strategy</a:t>
            </a:r>
          </a:p>
          <a:p>
            <a:pPr algn="ctr" defTabSz="622300">
              <a:lnSpc>
                <a:spcPct val="150000"/>
              </a:lnSpc>
            </a:pPr>
            <a:r>
              <a:rPr lang="en-US" sz="1100">
                <a:solidFill>
                  <a:srgbClr val="114342"/>
                </a:solidFill>
                <a:latin typeface="Poppins" panose="00000500000000000000" pitchFamily="2" charset="0"/>
                <a:cs typeface="Poppins" panose="00000500000000000000" pitchFamily="2" charset="0"/>
              </a:rPr>
              <a:t>+10Y in Healthcare Industry</a:t>
            </a:r>
          </a:p>
          <a:p>
            <a:pPr algn="ctr" defTabSz="622300">
              <a:lnSpc>
                <a:spcPct val="150000"/>
              </a:lnSpc>
            </a:pPr>
            <a:r>
              <a:rPr lang="en-US" sz="1100">
                <a:solidFill>
                  <a:srgbClr val="114342"/>
                </a:solidFill>
                <a:latin typeface="Poppins" panose="00000500000000000000" pitchFamily="2" charset="0"/>
                <a:cs typeface="Poppins" panose="00000500000000000000" pitchFamily="2" charset="0"/>
              </a:rPr>
              <a:t>PhD</a:t>
            </a:r>
          </a:p>
        </p:txBody>
      </p:sp>
      <p:pic>
        <p:nvPicPr>
          <p:cNvPr id="3" name="Picture 2" descr="A black background with white text&#10;&#10;Description automatically generated">
            <a:extLst>
              <a:ext uri="{FF2B5EF4-FFF2-40B4-BE49-F238E27FC236}">
                <a16:creationId xmlns:a16="http://schemas.microsoft.com/office/drawing/2014/main" id="{D256567A-BEA9-2367-391E-070203670D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
        <p:nvSpPr>
          <p:cNvPr id="24" name="Rectangle 25">
            <a:extLst>
              <a:ext uri="{FF2B5EF4-FFF2-40B4-BE49-F238E27FC236}">
                <a16:creationId xmlns:a16="http://schemas.microsoft.com/office/drawing/2014/main" id="{96307853-351E-FA12-D5C7-7B7CFA4A9E16}"/>
              </a:ext>
            </a:extLst>
          </p:cNvPr>
          <p:cNvSpPr/>
          <p:nvPr/>
        </p:nvSpPr>
        <p:spPr>
          <a:xfrm>
            <a:off x="875115" y="5588245"/>
            <a:ext cx="1270647" cy="70835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Vitor Ferreira</a:t>
            </a:r>
            <a:br>
              <a:rPr lang="en-US" sz="1050">
                <a:solidFill>
                  <a:srgbClr val="114342"/>
                </a:solidFill>
                <a:latin typeface="Poppins" panose="00000500000000000000" pitchFamily="2" charset="0"/>
                <a:cs typeface="Poppins" panose="00000500000000000000" pitchFamily="2" charset="0"/>
              </a:rPr>
            </a:br>
            <a:r>
              <a:rPr lang="en-US" sz="1050" b="1">
                <a:solidFill>
                  <a:srgbClr val="114342"/>
                </a:solidFill>
                <a:latin typeface="Poppins" panose="00000500000000000000" pitchFamily="2" charset="0"/>
                <a:cs typeface="Poppins" panose="00000500000000000000" pitchFamily="2" charset="0"/>
              </a:rPr>
              <a:t>Business</a:t>
            </a:r>
          </a:p>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Startup Leiria</a:t>
            </a:r>
            <a:endParaRPr lang="en-GB" sz="1050">
              <a:solidFill>
                <a:srgbClr val="114342"/>
              </a:solidFill>
              <a:latin typeface="Poppins" panose="00000500000000000000" pitchFamily="2" charset="0"/>
              <a:cs typeface="Poppins" panose="00000500000000000000" pitchFamily="2" charset="0"/>
            </a:endParaRPr>
          </a:p>
        </p:txBody>
      </p:sp>
      <p:sp>
        <p:nvSpPr>
          <p:cNvPr id="25" name="Rectangle 25">
            <a:extLst>
              <a:ext uri="{FF2B5EF4-FFF2-40B4-BE49-F238E27FC236}">
                <a16:creationId xmlns:a16="http://schemas.microsoft.com/office/drawing/2014/main" id="{6C8486A6-29DF-5554-ABAB-B1D3A19647E6}"/>
              </a:ext>
            </a:extLst>
          </p:cNvPr>
          <p:cNvSpPr/>
          <p:nvPr/>
        </p:nvSpPr>
        <p:spPr>
          <a:xfrm>
            <a:off x="2387499" y="5579348"/>
            <a:ext cx="1059734" cy="70835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Pedro Ricardo</a:t>
            </a:r>
            <a:br>
              <a:rPr lang="en-US" sz="1050">
                <a:solidFill>
                  <a:srgbClr val="114342"/>
                </a:solidFill>
                <a:latin typeface="Poppins" panose="00000500000000000000" pitchFamily="2" charset="0"/>
                <a:cs typeface="Poppins" panose="00000500000000000000" pitchFamily="2" charset="0"/>
              </a:rPr>
            </a:br>
            <a:r>
              <a:rPr lang="en-US" sz="1050" b="1">
                <a:solidFill>
                  <a:srgbClr val="114342"/>
                </a:solidFill>
                <a:latin typeface="Poppins" panose="00000500000000000000" pitchFamily="2" charset="0"/>
                <a:cs typeface="Poppins" panose="00000500000000000000" pitchFamily="2" charset="0"/>
              </a:rPr>
              <a:t>Branding</a:t>
            </a:r>
          </a:p>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Freelancer</a:t>
            </a:r>
          </a:p>
        </p:txBody>
      </p:sp>
      <p:sp>
        <p:nvSpPr>
          <p:cNvPr id="34" name="Rectangle 25">
            <a:extLst>
              <a:ext uri="{FF2B5EF4-FFF2-40B4-BE49-F238E27FC236}">
                <a16:creationId xmlns:a16="http://schemas.microsoft.com/office/drawing/2014/main" id="{84A4F658-66DA-34CF-6C84-43033A375046}"/>
              </a:ext>
            </a:extLst>
          </p:cNvPr>
          <p:cNvSpPr/>
          <p:nvPr/>
        </p:nvSpPr>
        <p:spPr>
          <a:xfrm>
            <a:off x="3745577" y="5579347"/>
            <a:ext cx="1059734" cy="70835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Maria J Padrão </a:t>
            </a:r>
            <a:r>
              <a:rPr lang="en-US" sz="1050" b="1">
                <a:solidFill>
                  <a:srgbClr val="114342"/>
                </a:solidFill>
                <a:latin typeface="Poppins" panose="00000500000000000000" pitchFamily="2" charset="0"/>
                <a:cs typeface="Poppins" panose="00000500000000000000" pitchFamily="2" charset="0"/>
              </a:rPr>
              <a:t>Product design</a:t>
            </a:r>
          </a:p>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Freelancer</a:t>
            </a:r>
          </a:p>
        </p:txBody>
      </p:sp>
      <p:pic>
        <p:nvPicPr>
          <p:cNvPr id="16" name="Picture 2" descr="Startup Leiria tem novo diretor">
            <a:extLst>
              <a:ext uri="{FF2B5EF4-FFF2-40B4-BE49-F238E27FC236}">
                <a16:creationId xmlns:a16="http://schemas.microsoft.com/office/drawing/2014/main" id="{A669EB44-8BAD-95BC-67CA-D6A7236AEA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391" r="7365"/>
          <a:stretch/>
        </p:blipFill>
        <p:spPr bwMode="auto">
          <a:xfrm>
            <a:off x="1165877" y="4692546"/>
            <a:ext cx="843672" cy="849178"/>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32" name="Rectangle 25">
            <a:extLst>
              <a:ext uri="{FF2B5EF4-FFF2-40B4-BE49-F238E27FC236}">
                <a16:creationId xmlns:a16="http://schemas.microsoft.com/office/drawing/2014/main" id="{67402618-9090-D1F1-5B42-B921AD8A2FFF}"/>
              </a:ext>
            </a:extLst>
          </p:cNvPr>
          <p:cNvSpPr/>
          <p:nvPr/>
        </p:nvSpPr>
        <p:spPr>
          <a:xfrm>
            <a:off x="4968515" y="5588245"/>
            <a:ext cx="1390521" cy="708359"/>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Pedro C. Monteiro</a:t>
            </a:r>
          </a:p>
          <a:p>
            <a:pPr algn="ctr" defTabSz="622300">
              <a:lnSpc>
                <a:spcPct val="150000"/>
              </a:lnSpc>
            </a:pPr>
            <a:r>
              <a:rPr lang="en-US" sz="1050" b="1">
                <a:solidFill>
                  <a:srgbClr val="114342"/>
                </a:solidFill>
                <a:latin typeface="Poppins" panose="00000500000000000000" pitchFamily="2" charset="0"/>
                <a:cs typeface="Poppins" panose="00000500000000000000" pitchFamily="2" charset="0"/>
              </a:rPr>
              <a:t>Clinical</a:t>
            </a:r>
          </a:p>
          <a:p>
            <a:pPr algn="ctr" defTabSz="622300">
              <a:lnSpc>
                <a:spcPct val="150000"/>
              </a:lnSpc>
            </a:pPr>
            <a:r>
              <a:rPr lang="en-US" sz="1050">
                <a:solidFill>
                  <a:srgbClr val="114342"/>
                </a:solidFill>
                <a:latin typeface="Poppins" panose="00000500000000000000" pitchFamily="2" charset="0"/>
                <a:cs typeface="Poppins" panose="00000500000000000000" pitchFamily="2" charset="0"/>
              </a:rPr>
              <a:t>MD</a:t>
            </a:r>
          </a:p>
        </p:txBody>
      </p:sp>
      <p:pic>
        <p:nvPicPr>
          <p:cNvPr id="37" name="Picture 2">
            <a:extLst>
              <a:ext uri="{FF2B5EF4-FFF2-40B4-BE49-F238E27FC236}">
                <a16:creationId xmlns:a16="http://schemas.microsoft.com/office/drawing/2014/main" id="{739EA4BA-F305-C355-BAE6-9A64CAD555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265" r="18741" b="33577"/>
          <a:stretch/>
        </p:blipFill>
        <p:spPr bwMode="auto">
          <a:xfrm>
            <a:off x="5275776" y="4666657"/>
            <a:ext cx="843672" cy="849178"/>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pic>
        <p:nvPicPr>
          <p:cNvPr id="1028" name="Picture 4" descr="RESOLVE - Respostas Específicas para Superar Obstáculos que Limitam a  Valorização Eficaz - PT2020">
            <a:extLst>
              <a:ext uri="{FF2B5EF4-FFF2-40B4-BE49-F238E27FC236}">
                <a16:creationId xmlns:a16="http://schemas.microsoft.com/office/drawing/2014/main" id="{53FE501F-F9F4-C5D7-C87C-9D126BEC10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0459" y="4895154"/>
            <a:ext cx="1333596" cy="5867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ERC">
            <a:extLst>
              <a:ext uri="{FF2B5EF4-FFF2-40B4-BE49-F238E27FC236}">
                <a16:creationId xmlns:a16="http://schemas.microsoft.com/office/drawing/2014/main" id="{C5E02455-8F89-0885-EC0D-1B410E905D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78758" y="4741712"/>
            <a:ext cx="1688123" cy="84428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TEC GROUP | Indústria de Moldes Técnicos | LinkedIn">
            <a:extLst>
              <a:ext uri="{FF2B5EF4-FFF2-40B4-BE49-F238E27FC236}">
                <a16:creationId xmlns:a16="http://schemas.microsoft.com/office/drawing/2014/main" id="{B5DEE693-E932-5E4B-C600-29460A26D9B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0645" b="28070"/>
          <a:stretch/>
        </p:blipFill>
        <p:spPr bwMode="auto">
          <a:xfrm>
            <a:off x="8137228" y="5624806"/>
            <a:ext cx="1496199" cy="617714"/>
          </a:xfrm>
          <a:prstGeom prst="rect">
            <a:avLst/>
          </a:prstGeom>
          <a:noFill/>
          <a:extLst>
            <a:ext uri="{909E8E84-426E-40DD-AFC4-6F175D3DCCD1}">
              <a14:hiddenFill xmlns:a14="http://schemas.microsoft.com/office/drawing/2010/main">
                <a:solidFill>
                  <a:srgbClr val="FFFFFF"/>
                </a:solidFill>
              </a14:hiddenFill>
            </a:ext>
          </a:extLst>
        </p:spPr>
      </p:pic>
      <p:sp>
        <p:nvSpPr>
          <p:cNvPr id="39" name="CaixaDeTexto 38">
            <a:extLst>
              <a:ext uri="{FF2B5EF4-FFF2-40B4-BE49-F238E27FC236}">
                <a16:creationId xmlns:a16="http://schemas.microsoft.com/office/drawing/2014/main" id="{BD08AE18-BE0C-9091-D8DC-DD6F98362F08}"/>
              </a:ext>
            </a:extLst>
          </p:cNvPr>
          <p:cNvSpPr txBox="1"/>
          <p:nvPr/>
        </p:nvSpPr>
        <p:spPr>
          <a:xfrm>
            <a:off x="928420" y="4017083"/>
            <a:ext cx="1278695" cy="369332"/>
          </a:xfrm>
          <a:prstGeom prst="rect">
            <a:avLst/>
          </a:prstGeom>
          <a:noFill/>
        </p:spPr>
        <p:txBody>
          <a:bodyPr wrap="square" rtlCol="0">
            <a:spAutoFit/>
          </a:bodyPr>
          <a:lstStyle/>
          <a:p>
            <a:r>
              <a:rPr lang="en-US" b="1">
                <a:solidFill>
                  <a:srgbClr val="056895"/>
                </a:solidFill>
                <a:latin typeface="Poppins" panose="00000500000000000000" pitchFamily="2" charset="0"/>
              </a:rPr>
              <a:t>Advisors</a:t>
            </a:r>
            <a:endParaRPr lang="en-US" b="1" i="0">
              <a:solidFill>
                <a:srgbClr val="056895"/>
              </a:solidFill>
              <a:effectLst/>
              <a:latin typeface="Poppins" panose="00000500000000000000" pitchFamily="2" charset="0"/>
            </a:endParaRPr>
          </a:p>
        </p:txBody>
      </p:sp>
      <p:sp>
        <p:nvSpPr>
          <p:cNvPr id="40" name="CaixaDeTexto 39">
            <a:extLst>
              <a:ext uri="{FF2B5EF4-FFF2-40B4-BE49-F238E27FC236}">
                <a16:creationId xmlns:a16="http://schemas.microsoft.com/office/drawing/2014/main" id="{8E233DE9-EC7A-2A84-77BD-EA2749DA70CD}"/>
              </a:ext>
            </a:extLst>
          </p:cNvPr>
          <p:cNvSpPr txBox="1"/>
          <p:nvPr/>
        </p:nvSpPr>
        <p:spPr>
          <a:xfrm>
            <a:off x="8746369" y="4430602"/>
            <a:ext cx="1688123" cy="369332"/>
          </a:xfrm>
          <a:prstGeom prst="rect">
            <a:avLst/>
          </a:prstGeom>
          <a:noFill/>
        </p:spPr>
        <p:txBody>
          <a:bodyPr wrap="square" rtlCol="0">
            <a:spAutoFit/>
          </a:bodyPr>
          <a:lstStyle/>
          <a:p>
            <a:pPr algn="ctr"/>
            <a:r>
              <a:rPr lang="en-US" b="1">
                <a:solidFill>
                  <a:srgbClr val="056895"/>
                </a:solidFill>
                <a:latin typeface="Poppins" panose="00000500000000000000" pitchFamily="2" charset="0"/>
              </a:rPr>
              <a:t>Ecosystem</a:t>
            </a:r>
            <a:endParaRPr lang="en-US" b="1" i="0">
              <a:solidFill>
                <a:srgbClr val="056895"/>
              </a:solidFill>
              <a:effectLst/>
              <a:latin typeface="Poppins" panose="00000500000000000000" pitchFamily="2" charset="0"/>
            </a:endParaRPr>
          </a:p>
        </p:txBody>
      </p:sp>
      <p:pic>
        <p:nvPicPr>
          <p:cNvPr id="1032" name="Picture 8" descr="EIT – innovation and technology | European Union">
            <a:extLst>
              <a:ext uri="{FF2B5EF4-FFF2-40B4-BE49-F238E27FC236}">
                <a16:creationId xmlns:a16="http://schemas.microsoft.com/office/drawing/2014/main" id="{A8391E9A-AC20-9160-BDC7-77A5C8EAD4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64313" y="5549236"/>
            <a:ext cx="649385" cy="6526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oto do perfil de Maria João Padrão">
            <a:extLst>
              <a:ext uri="{FF2B5EF4-FFF2-40B4-BE49-F238E27FC236}">
                <a16:creationId xmlns:a16="http://schemas.microsoft.com/office/drawing/2014/main" id="{A41E79C2-8223-A266-4F53-0D9D90CDD2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74436" y="4699636"/>
            <a:ext cx="842400" cy="842400"/>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descr="A person with a beard&#10;&#10;Description automatically generated">
            <a:extLst>
              <a:ext uri="{FF2B5EF4-FFF2-40B4-BE49-F238E27FC236}">
                <a16:creationId xmlns:a16="http://schemas.microsoft.com/office/drawing/2014/main" id="{40E4AB2F-F3F4-5A57-6DC4-4755A8205B98}"/>
              </a:ext>
            </a:extLst>
          </p:cNvPr>
          <p:cNvPicPr>
            <a:picLocks noChangeAspect="1"/>
          </p:cNvPicPr>
          <p:nvPr/>
        </p:nvPicPr>
        <p:blipFill rotWithShape="1">
          <a:blip r:embed="rId14">
            <a:extLst>
              <a:ext uri="{28A0092B-C50C-407E-A947-70E740481C1C}">
                <a14:useLocalDpi xmlns:a14="http://schemas.microsoft.com/office/drawing/2010/main" val="0"/>
              </a:ext>
            </a:extLst>
          </a:blip>
          <a:srcRect t="-94" b="16200"/>
          <a:stretch/>
        </p:blipFill>
        <p:spPr>
          <a:xfrm>
            <a:off x="2503875" y="4699636"/>
            <a:ext cx="860111" cy="849600"/>
          </a:xfrm>
          <a:prstGeom prst="ellipse">
            <a:avLst/>
          </a:prstGeom>
        </p:spPr>
      </p:pic>
      <p:sp>
        <p:nvSpPr>
          <p:cNvPr id="5" name="Marcador de Posição do Número do Diapositivo 36">
            <a:extLst>
              <a:ext uri="{FF2B5EF4-FFF2-40B4-BE49-F238E27FC236}">
                <a16:creationId xmlns:a16="http://schemas.microsoft.com/office/drawing/2014/main" id="{2B567DF3-12B3-DF70-9158-4AA1C447C59D}"/>
              </a:ext>
            </a:extLst>
          </p:cNvPr>
          <p:cNvSpPr>
            <a:spLocks noGrp="1"/>
          </p:cNvSpPr>
          <p:nvPr>
            <p:ph type="sldNum" sz="quarter" idx="12"/>
          </p:nvPr>
        </p:nvSpPr>
        <p:spPr>
          <a:xfrm>
            <a:off x="8610600" y="6356350"/>
            <a:ext cx="2743200" cy="365125"/>
          </a:xfrm>
        </p:spPr>
        <p:txBody>
          <a:bodyPr/>
          <a:lstStyle/>
          <a:p>
            <a:fld id="{B7CD2327-716D-4722-B4AC-EC02E1C88AD7}" type="slidenum">
              <a:rPr lang="en-US" sz="1000" smtClean="0">
                <a:latin typeface="Poppins" panose="00000500000000000000" pitchFamily="2" charset="0"/>
                <a:cs typeface="Poppins" panose="00000500000000000000" pitchFamily="2" charset="0"/>
              </a:rPr>
              <a:t>10</a:t>
            </a:fld>
            <a:endParaRPr lang="en-US" sz="10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6188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Conexão reta 45">
            <a:extLst>
              <a:ext uri="{FF2B5EF4-FFF2-40B4-BE49-F238E27FC236}">
                <a16:creationId xmlns:a16="http://schemas.microsoft.com/office/drawing/2014/main" id="{41FBC483-C2B0-96C5-9558-2B87832D0744}"/>
              </a:ext>
            </a:extLst>
          </p:cNvPr>
          <p:cNvCxnSpPr/>
          <p:nvPr/>
        </p:nvCxnSpPr>
        <p:spPr>
          <a:xfrm flipV="1">
            <a:off x="5617579" y="4194060"/>
            <a:ext cx="0" cy="1116000"/>
          </a:xfrm>
          <a:prstGeom prst="line">
            <a:avLst/>
          </a:prstGeom>
          <a:ln>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0" name="Conexão reta 59">
            <a:extLst>
              <a:ext uri="{FF2B5EF4-FFF2-40B4-BE49-F238E27FC236}">
                <a16:creationId xmlns:a16="http://schemas.microsoft.com/office/drawing/2014/main" id="{1A539D9B-9567-B3F0-AAE9-CF66A0360DB2}"/>
              </a:ext>
            </a:extLst>
          </p:cNvPr>
          <p:cNvCxnSpPr/>
          <p:nvPr/>
        </p:nvCxnSpPr>
        <p:spPr>
          <a:xfrm flipV="1">
            <a:off x="7061806" y="3860528"/>
            <a:ext cx="0" cy="1152000"/>
          </a:xfrm>
          <a:prstGeom prst="line">
            <a:avLst/>
          </a:prstGeom>
          <a:ln>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62" name="Conexão reta 61">
            <a:extLst>
              <a:ext uri="{FF2B5EF4-FFF2-40B4-BE49-F238E27FC236}">
                <a16:creationId xmlns:a16="http://schemas.microsoft.com/office/drawing/2014/main" id="{B78E5D6A-8192-0770-4F8F-366F2E75F182}"/>
              </a:ext>
            </a:extLst>
          </p:cNvPr>
          <p:cNvCxnSpPr/>
          <p:nvPr/>
        </p:nvCxnSpPr>
        <p:spPr>
          <a:xfrm flipV="1">
            <a:off x="8512405" y="3368727"/>
            <a:ext cx="0" cy="1260000"/>
          </a:xfrm>
          <a:prstGeom prst="line">
            <a:avLst/>
          </a:prstGeom>
          <a:ln>
            <a:solidFill>
              <a:srgbClr val="B4C7E7"/>
            </a:solidFill>
          </a:ln>
        </p:spPr>
        <p:style>
          <a:lnRef idx="1">
            <a:schemeClr val="accent1"/>
          </a:lnRef>
          <a:fillRef idx="0">
            <a:schemeClr val="accent1"/>
          </a:fillRef>
          <a:effectRef idx="0">
            <a:schemeClr val="accent1"/>
          </a:effectRef>
          <a:fontRef idx="minor">
            <a:schemeClr val="tx1"/>
          </a:fontRef>
        </p:style>
      </p:cxnSp>
      <p:cxnSp>
        <p:nvCxnSpPr>
          <p:cNvPr id="44" name="Conexão reta 43">
            <a:extLst>
              <a:ext uri="{FF2B5EF4-FFF2-40B4-BE49-F238E27FC236}">
                <a16:creationId xmlns:a16="http://schemas.microsoft.com/office/drawing/2014/main" id="{55F71B43-376C-3037-4662-E0B059C09794}"/>
              </a:ext>
            </a:extLst>
          </p:cNvPr>
          <p:cNvCxnSpPr/>
          <p:nvPr/>
        </p:nvCxnSpPr>
        <p:spPr>
          <a:xfrm flipV="1">
            <a:off x="4152509" y="4573204"/>
            <a:ext cx="0" cy="1116000"/>
          </a:xfrm>
          <a:prstGeom prst="line">
            <a:avLst/>
          </a:prstGeom>
          <a:ln>
            <a:solidFill>
              <a:srgbClr val="B4C7E7"/>
            </a:solidFill>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dirty="0">
                <a:solidFill>
                  <a:srgbClr val="056895"/>
                </a:solidFill>
                <a:effectLst/>
                <a:latin typeface="Poppins" panose="00000500000000000000" pitchFamily="2" charset="0"/>
              </a:rPr>
              <a:t>Founders’ Dream</a:t>
            </a:r>
          </a:p>
        </p:txBody>
      </p:sp>
      <p:sp>
        <p:nvSpPr>
          <p:cNvPr id="50" name="Retângulo 22">
            <a:extLst>
              <a:ext uri="{FF2B5EF4-FFF2-40B4-BE49-F238E27FC236}">
                <a16:creationId xmlns:a16="http://schemas.microsoft.com/office/drawing/2014/main" id="{28821C2B-9D2D-0CC7-63E2-02852F27DCBE}"/>
              </a:ext>
            </a:extLst>
          </p:cNvPr>
          <p:cNvSpPr/>
          <p:nvPr/>
        </p:nvSpPr>
        <p:spPr>
          <a:xfrm>
            <a:off x="4038552" y="4267668"/>
            <a:ext cx="1460809" cy="897169"/>
          </a:xfrm>
          <a:prstGeom prst="rect">
            <a:avLst/>
          </a:prstGeom>
        </p:spPr>
        <p:txBody>
          <a:bodyPr wrap="square">
            <a:spAutoFit/>
          </a:bodyPr>
          <a:lstStyle/>
          <a:p>
            <a:pPr marL="171450" indent="-171450">
              <a:lnSpc>
                <a:spcPct val="150000"/>
              </a:lnSpc>
              <a:buFont typeface="Arial" panose="020B0604020202020204" pitchFamily="34" charset="0"/>
              <a:buChar char="•"/>
              <a:defRPr/>
            </a:pPr>
            <a:r>
              <a:rPr lang="en-GB" sz="1200" b="1" dirty="0">
                <a:solidFill>
                  <a:srgbClr val="114342"/>
                </a:solidFill>
                <a:latin typeface="Poppins" panose="00000500000000000000" pitchFamily="2" charset="0"/>
                <a:cs typeface="Poppins" panose="00000500000000000000" pitchFamily="2" charset="0"/>
              </a:rPr>
              <a:t>Business plan &amp; STARTUP creation</a:t>
            </a:r>
            <a:endParaRPr lang="en-US" sz="1200" b="1" dirty="0">
              <a:solidFill>
                <a:srgbClr val="114342"/>
              </a:solidFill>
              <a:latin typeface="Poppins" panose="00000500000000000000" pitchFamily="2" charset="0"/>
              <a:cs typeface="Poppins" panose="00000500000000000000" pitchFamily="2" charset="0"/>
            </a:endParaRPr>
          </a:p>
        </p:txBody>
      </p:sp>
      <p:sp>
        <p:nvSpPr>
          <p:cNvPr id="52" name="Retângulo 27">
            <a:extLst>
              <a:ext uri="{FF2B5EF4-FFF2-40B4-BE49-F238E27FC236}">
                <a16:creationId xmlns:a16="http://schemas.microsoft.com/office/drawing/2014/main" id="{CB1BC95E-E844-F0F8-4311-EB429B88295C}"/>
              </a:ext>
            </a:extLst>
          </p:cNvPr>
          <p:cNvSpPr/>
          <p:nvPr/>
        </p:nvSpPr>
        <p:spPr>
          <a:xfrm>
            <a:off x="5509102" y="3902146"/>
            <a:ext cx="1422553" cy="897169"/>
          </a:xfrm>
          <a:prstGeom prst="rect">
            <a:avLst/>
          </a:prstGeom>
        </p:spPr>
        <p:txBody>
          <a:bodyPr wrap="square">
            <a:spAutoFit/>
          </a:bodyPr>
          <a:lstStyle/>
          <a:p>
            <a:pPr marL="171450" indent="-171450">
              <a:lnSpc>
                <a:spcPct val="150000"/>
              </a:lnSpc>
              <a:buFont typeface="Arial" panose="020B0604020202020204" pitchFamily="34" charset="0"/>
              <a:buChar char="•"/>
              <a:defRPr/>
            </a:pPr>
            <a:r>
              <a:rPr lang="en-US" sz="1200" b="1" dirty="0">
                <a:solidFill>
                  <a:srgbClr val="114342"/>
                </a:solidFill>
                <a:latin typeface="Poppins" panose="00000500000000000000" pitchFamily="2" charset="0"/>
                <a:cs typeface="Poppins" panose="00000500000000000000" pitchFamily="2" charset="0"/>
              </a:rPr>
              <a:t>Development of innovative bristles</a:t>
            </a:r>
          </a:p>
        </p:txBody>
      </p:sp>
      <p:sp>
        <p:nvSpPr>
          <p:cNvPr id="54" name="Retângulo 33">
            <a:extLst>
              <a:ext uri="{FF2B5EF4-FFF2-40B4-BE49-F238E27FC236}">
                <a16:creationId xmlns:a16="http://schemas.microsoft.com/office/drawing/2014/main" id="{4DB9FD1F-C1A4-1F3C-49A8-E9C0EC3B68E0}"/>
              </a:ext>
            </a:extLst>
          </p:cNvPr>
          <p:cNvSpPr/>
          <p:nvPr/>
        </p:nvSpPr>
        <p:spPr>
          <a:xfrm>
            <a:off x="6946353" y="3592750"/>
            <a:ext cx="1377756" cy="897169"/>
          </a:xfrm>
          <a:prstGeom prst="rect">
            <a:avLst/>
          </a:prstGeom>
        </p:spPr>
        <p:txBody>
          <a:bodyPr wrap="square">
            <a:spAutoFit/>
          </a:bodyPr>
          <a:lstStyle/>
          <a:p>
            <a:pPr marL="171450" indent="-171450">
              <a:lnSpc>
                <a:spcPct val="150000"/>
              </a:lnSpc>
              <a:buFont typeface="Arial" panose="020B0604020202020204" pitchFamily="34" charset="0"/>
              <a:buChar char="•"/>
              <a:defRPr/>
            </a:pPr>
            <a:r>
              <a:rPr lang="en-US" sz="1200" b="1" dirty="0">
                <a:solidFill>
                  <a:srgbClr val="114342"/>
                </a:solidFill>
                <a:latin typeface="Poppins" panose="00000500000000000000" pitchFamily="2" charset="0"/>
                <a:cs typeface="Poppins" panose="00000500000000000000" pitchFamily="2" charset="0"/>
              </a:rPr>
              <a:t>Production of 5000 un. heads</a:t>
            </a:r>
          </a:p>
        </p:txBody>
      </p:sp>
      <p:sp>
        <p:nvSpPr>
          <p:cNvPr id="55" name="Retângulo 36">
            <a:extLst>
              <a:ext uri="{FF2B5EF4-FFF2-40B4-BE49-F238E27FC236}">
                <a16:creationId xmlns:a16="http://schemas.microsoft.com/office/drawing/2014/main" id="{07AD5ED5-DD53-78E0-79B3-103F72DB649C}"/>
              </a:ext>
            </a:extLst>
          </p:cNvPr>
          <p:cNvSpPr/>
          <p:nvPr/>
        </p:nvSpPr>
        <p:spPr>
          <a:xfrm>
            <a:off x="8399265" y="3075682"/>
            <a:ext cx="1602037" cy="620170"/>
          </a:xfrm>
          <a:prstGeom prst="rect">
            <a:avLst/>
          </a:prstGeom>
        </p:spPr>
        <p:txBody>
          <a:bodyPr wrap="square">
            <a:spAutoFit/>
          </a:bodyPr>
          <a:lstStyle/>
          <a:p>
            <a:pPr marL="171450" indent="-171450">
              <a:lnSpc>
                <a:spcPct val="150000"/>
              </a:lnSpc>
              <a:buFont typeface="Arial" panose="020B0604020202020204" pitchFamily="34" charset="0"/>
              <a:buChar char="•"/>
              <a:defRPr/>
            </a:pPr>
            <a:r>
              <a:rPr lang="en-US" sz="1200" b="1" dirty="0">
                <a:solidFill>
                  <a:srgbClr val="114342"/>
                </a:solidFill>
                <a:latin typeface="Poppins" panose="00000500000000000000" pitchFamily="2" charset="0"/>
                <a:cs typeface="Poppins" panose="00000500000000000000" pitchFamily="2" charset="0"/>
              </a:rPr>
              <a:t>To go to market (online)</a:t>
            </a:r>
          </a:p>
        </p:txBody>
      </p:sp>
      <p:sp>
        <p:nvSpPr>
          <p:cNvPr id="21" name="Retângulo: Cantos Arredondados 20">
            <a:extLst>
              <a:ext uri="{FF2B5EF4-FFF2-40B4-BE49-F238E27FC236}">
                <a16:creationId xmlns:a16="http://schemas.microsoft.com/office/drawing/2014/main" id="{F5CC38B4-74A5-0441-B69D-5D59ED72878B}"/>
              </a:ext>
            </a:extLst>
          </p:cNvPr>
          <p:cNvSpPr/>
          <p:nvPr/>
        </p:nvSpPr>
        <p:spPr>
          <a:xfrm>
            <a:off x="3952592" y="5391473"/>
            <a:ext cx="1460809" cy="382519"/>
          </a:xfrm>
          <a:prstGeom prst="roundRect">
            <a:avLst>
              <a:gd name="adj" fmla="val 8926"/>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rgbClr val="114342"/>
                </a:solidFill>
                <a:latin typeface="Poppins" panose="00000500000000000000" pitchFamily="2" charset="0"/>
                <a:cs typeface="Poppins" panose="00000500000000000000" pitchFamily="2" charset="0"/>
              </a:rPr>
              <a:t>2023</a:t>
            </a:r>
            <a:endParaRPr lang="en-GB" sz="1400" b="1" dirty="0">
              <a:solidFill>
                <a:srgbClr val="114342"/>
              </a:solidFill>
              <a:latin typeface="Poppins" panose="00000500000000000000" pitchFamily="2" charset="0"/>
              <a:cs typeface="Poppins" panose="00000500000000000000" pitchFamily="2" charset="0"/>
            </a:endParaRPr>
          </a:p>
        </p:txBody>
      </p:sp>
      <p:sp>
        <p:nvSpPr>
          <p:cNvPr id="22" name="Retângulo: Cantos Arredondados 21">
            <a:extLst>
              <a:ext uri="{FF2B5EF4-FFF2-40B4-BE49-F238E27FC236}">
                <a16:creationId xmlns:a16="http://schemas.microsoft.com/office/drawing/2014/main" id="{1FCE1A7E-3444-C7C1-F812-0FB3C19D2380}"/>
              </a:ext>
            </a:extLst>
          </p:cNvPr>
          <p:cNvSpPr/>
          <p:nvPr/>
        </p:nvSpPr>
        <p:spPr>
          <a:xfrm>
            <a:off x="5413401" y="5008954"/>
            <a:ext cx="1460809" cy="382519"/>
          </a:xfrm>
          <a:prstGeom prst="roundRect">
            <a:avLst>
              <a:gd name="adj" fmla="val 8926"/>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rgbClr val="114342"/>
                </a:solidFill>
                <a:latin typeface="Poppins" panose="00000500000000000000" pitchFamily="2" charset="0"/>
                <a:cs typeface="Poppins" panose="00000500000000000000" pitchFamily="2" charset="0"/>
              </a:rPr>
              <a:t>2024</a:t>
            </a:r>
            <a:endParaRPr lang="en-GB" sz="1400" b="1" dirty="0">
              <a:solidFill>
                <a:srgbClr val="114342"/>
              </a:solidFill>
              <a:latin typeface="Poppins" panose="00000500000000000000" pitchFamily="2" charset="0"/>
              <a:cs typeface="Poppins" panose="00000500000000000000" pitchFamily="2" charset="0"/>
            </a:endParaRPr>
          </a:p>
        </p:txBody>
      </p:sp>
      <p:sp>
        <p:nvSpPr>
          <p:cNvPr id="23" name="Retângulo: Cantos Arredondados 22">
            <a:extLst>
              <a:ext uri="{FF2B5EF4-FFF2-40B4-BE49-F238E27FC236}">
                <a16:creationId xmlns:a16="http://schemas.microsoft.com/office/drawing/2014/main" id="{C4CD2737-0B3C-66B3-046F-F987C4A115F5}"/>
              </a:ext>
            </a:extLst>
          </p:cNvPr>
          <p:cNvSpPr/>
          <p:nvPr/>
        </p:nvSpPr>
        <p:spPr>
          <a:xfrm>
            <a:off x="6874210" y="4655223"/>
            <a:ext cx="1460809" cy="382519"/>
          </a:xfrm>
          <a:prstGeom prst="roundRect">
            <a:avLst>
              <a:gd name="adj" fmla="val 8926"/>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rgbClr val="114342"/>
                </a:solidFill>
                <a:latin typeface="Poppins" panose="00000500000000000000" pitchFamily="2" charset="0"/>
                <a:cs typeface="Poppins" panose="00000500000000000000" pitchFamily="2" charset="0"/>
              </a:rPr>
              <a:t>2025</a:t>
            </a:r>
            <a:endParaRPr lang="en-GB" sz="1400" b="1" dirty="0">
              <a:solidFill>
                <a:srgbClr val="114342"/>
              </a:solidFill>
              <a:latin typeface="Poppins" panose="00000500000000000000" pitchFamily="2" charset="0"/>
              <a:cs typeface="Poppins" panose="00000500000000000000" pitchFamily="2" charset="0"/>
            </a:endParaRPr>
          </a:p>
        </p:txBody>
      </p:sp>
      <p:sp>
        <p:nvSpPr>
          <p:cNvPr id="24" name="Retângulo: Cantos Arredondados 23">
            <a:extLst>
              <a:ext uri="{FF2B5EF4-FFF2-40B4-BE49-F238E27FC236}">
                <a16:creationId xmlns:a16="http://schemas.microsoft.com/office/drawing/2014/main" id="{83BDD520-51F8-BA5A-227C-565BFBB27207}"/>
              </a:ext>
            </a:extLst>
          </p:cNvPr>
          <p:cNvSpPr/>
          <p:nvPr/>
        </p:nvSpPr>
        <p:spPr>
          <a:xfrm>
            <a:off x="8335019" y="4272704"/>
            <a:ext cx="1460809" cy="382519"/>
          </a:xfrm>
          <a:prstGeom prst="roundRect">
            <a:avLst>
              <a:gd name="adj" fmla="val 8926"/>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rgbClr val="114342"/>
                </a:solidFill>
                <a:latin typeface="Poppins" panose="00000500000000000000" pitchFamily="2" charset="0"/>
                <a:cs typeface="Poppins" panose="00000500000000000000" pitchFamily="2" charset="0"/>
              </a:rPr>
              <a:t>2026</a:t>
            </a:r>
            <a:endParaRPr lang="en-GB" sz="1400" b="1" dirty="0">
              <a:solidFill>
                <a:srgbClr val="114342"/>
              </a:solidFill>
              <a:latin typeface="Poppins" panose="00000500000000000000" pitchFamily="2" charset="0"/>
              <a:cs typeface="Poppins" panose="00000500000000000000" pitchFamily="2" charset="0"/>
            </a:endParaRPr>
          </a:p>
        </p:txBody>
      </p:sp>
      <p:cxnSp>
        <p:nvCxnSpPr>
          <p:cNvPr id="17" name="Conexão reta 16">
            <a:extLst>
              <a:ext uri="{FF2B5EF4-FFF2-40B4-BE49-F238E27FC236}">
                <a16:creationId xmlns:a16="http://schemas.microsoft.com/office/drawing/2014/main" id="{BACCC07E-5248-96B0-24C8-32644D516DA1}"/>
              </a:ext>
            </a:extLst>
          </p:cNvPr>
          <p:cNvCxnSpPr/>
          <p:nvPr/>
        </p:nvCxnSpPr>
        <p:spPr>
          <a:xfrm flipV="1">
            <a:off x="2691700" y="5187683"/>
            <a:ext cx="0" cy="936000"/>
          </a:xfrm>
          <a:prstGeom prst="line">
            <a:avLst/>
          </a:prstGeom>
          <a:ln>
            <a:solidFill>
              <a:srgbClr val="B4C7E7"/>
            </a:solidFill>
          </a:ln>
        </p:spPr>
        <p:style>
          <a:lnRef idx="1">
            <a:schemeClr val="accent1"/>
          </a:lnRef>
          <a:fillRef idx="0">
            <a:schemeClr val="accent1"/>
          </a:fillRef>
          <a:effectRef idx="0">
            <a:schemeClr val="accent1"/>
          </a:effectRef>
          <a:fontRef idx="minor">
            <a:schemeClr val="tx1"/>
          </a:fontRef>
        </p:style>
      </p:cxnSp>
      <p:sp>
        <p:nvSpPr>
          <p:cNvPr id="19" name="Retângulo 22">
            <a:extLst>
              <a:ext uri="{FF2B5EF4-FFF2-40B4-BE49-F238E27FC236}">
                <a16:creationId xmlns:a16="http://schemas.microsoft.com/office/drawing/2014/main" id="{57AC8789-66C8-F1FA-39D1-85E4EFCD28A4}"/>
              </a:ext>
            </a:extLst>
          </p:cNvPr>
          <p:cNvSpPr/>
          <p:nvPr/>
        </p:nvSpPr>
        <p:spPr>
          <a:xfrm>
            <a:off x="2576173" y="4826239"/>
            <a:ext cx="1562444" cy="620170"/>
          </a:xfrm>
          <a:prstGeom prst="rect">
            <a:avLst/>
          </a:prstGeom>
        </p:spPr>
        <p:txBody>
          <a:bodyPr wrap="square">
            <a:spAutoFit/>
          </a:bodyPr>
          <a:lstStyle/>
          <a:p>
            <a:pPr marL="171450" indent="-171450">
              <a:lnSpc>
                <a:spcPct val="150000"/>
              </a:lnSpc>
              <a:buFont typeface="Arial" panose="020B0604020202020204" pitchFamily="34" charset="0"/>
              <a:buChar char="•"/>
              <a:defRPr/>
            </a:pPr>
            <a:r>
              <a:rPr lang="en-GB" sz="1200" b="1" dirty="0">
                <a:solidFill>
                  <a:srgbClr val="114342"/>
                </a:solidFill>
                <a:latin typeface="Poppins" panose="00000500000000000000" pitchFamily="2" charset="0"/>
                <a:cs typeface="Poppins" panose="00000500000000000000" pitchFamily="2" charset="0"/>
              </a:rPr>
              <a:t>Idea &amp; brainstorming</a:t>
            </a:r>
          </a:p>
        </p:txBody>
      </p:sp>
      <p:sp>
        <p:nvSpPr>
          <p:cNvPr id="26" name="Retângulo: Cantos Arredondados 25">
            <a:extLst>
              <a:ext uri="{FF2B5EF4-FFF2-40B4-BE49-F238E27FC236}">
                <a16:creationId xmlns:a16="http://schemas.microsoft.com/office/drawing/2014/main" id="{0E9D9CCE-A0DA-EAF7-21F7-FFCED11C5D4B}"/>
              </a:ext>
            </a:extLst>
          </p:cNvPr>
          <p:cNvSpPr/>
          <p:nvPr/>
        </p:nvSpPr>
        <p:spPr>
          <a:xfrm>
            <a:off x="2491783" y="5739619"/>
            <a:ext cx="1460809" cy="382519"/>
          </a:xfrm>
          <a:prstGeom prst="roundRect">
            <a:avLst>
              <a:gd name="adj" fmla="val 8926"/>
            </a:avLst>
          </a:prstGeom>
          <a:solidFill>
            <a:srgbClr val="B4C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PT" sz="1400" b="1" dirty="0">
                <a:solidFill>
                  <a:srgbClr val="114342"/>
                </a:solidFill>
                <a:latin typeface="Poppins" panose="00000500000000000000" pitchFamily="2" charset="0"/>
                <a:cs typeface="Poppins" panose="00000500000000000000" pitchFamily="2" charset="0"/>
              </a:rPr>
              <a:t>2022</a:t>
            </a:r>
            <a:endParaRPr lang="en-GB" sz="1400" b="1" dirty="0">
              <a:solidFill>
                <a:srgbClr val="114342"/>
              </a:solidFill>
              <a:latin typeface="Poppins" panose="00000500000000000000" pitchFamily="2" charset="0"/>
              <a:cs typeface="Poppins" panose="00000500000000000000" pitchFamily="2" charset="0"/>
            </a:endParaRPr>
          </a:p>
        </p:txBody>
      </p:sp>
      <p:sp>
        <p:nvSpPr>
          <p:cNvPr id="27" name="Slide Number Placeholder 17">
            <a:extLst>
              <a:ext uri="{FF2B5EF4-FFF2-40B4-BE49-F238E27FC236}">
                <a16:creationId xmlns:a16="http://schemas.microsoft.com/office/drawing/2014/main" id="{E2ADA3F9-1595-05F0-0CCF-B93713CDD6E7}"/>
              </a:ext>
            </a:extLst>
          </p:cNvPr>
          <p:cNvSpPr>
            <a:spLocks noGrp="1"/>
          </p:cNvSpPr>
          <p:nvPr>
            <p:ph type="sldNum" sz="quarter" idx="12"/>
          </p:nvPr>
        </p:nvSpPr>
        <p:spPr>
          <a:xfrm>
            <a:off x="9123913" y="6456283"/>
            <a:ext cx="2743200" cy="365125"/>
          </a:xfrm>
        </p:spPr>
        <p:txBody>
          <a:bodyPr/>
          <a:lstStyle/>
          <a:p>
            <a:fld id="{B7CD2327-716D-4722-B4AC-EC02E1C88AD7}" type="slidenum">
              <a:rPr lang="en-US" smtClean="0"/>
              <a:t>11</a:t>
            </a:fld>
            <a:endParaRPr lang="en-US"/>
          </a:p>
        </p:txBody>
      </p:sp>
      <p:sp>
        <p:nvSpPr>
          <p:cNvPr id="14" name="CaixaDeTexto 13">
            <a:extLst>
              <a:ext uri="{FF2B5EF4-FFF2-40B4-BE49-F238E27FC236}">
                <a16:creationId xmlns:a16="http://schemas.microsoft.com/office/drawing/2014/main" id="{267615AA-A652-BB02-5611-C775F3553A3C}"/>
              </a:ext>
            </a:extLst>
          </p:cNvPr>
          <p:cNvSpPr txBox="1"/>
          <p:nvPr/>
        </p:nvSpPr>
        <p:spPr>
          <a:xfrm>
            <a:off x="1512401" y="1268539"/>
            <a:ext cx="1903628" cy="369332"/>
          </a:xfrm>
          <a:prstGeom prst="rect">
            <a:avLst/>
          </a:prstGeom>
          <a:noFill/>
        </p:spPr>
        <p:txBody>
          <a:bodyPr wrap="square" rtlCol="0">
            <a:spAutoFit/>
          </a:bodyPr>
          <a:lstStyle/>
          <a:p>
            <a:r>
              <a:rPr lang="en-US" b="1">
                <a:solidFill>
                  <a:srgbClr val="056895"/>
                </a:solidFill>
                <a:latin typeface="Poppins" panose="00000500000000000000" pitchFamily="2" charset="0"/>
              </a:rPr>
              <a:t>Achievements</a:t>
            </a:r>
            <a:endParaRPr lang="en-US" b="1" i="0">
              <a:solidFill>
                <a:srgbClr val="056895"/>
              </a:solidFill>
              <a:effectLst/>
              <a:latin typeface="Poppins" panose="00000500000000000000" pitchFamily="2" charset="0"/>
            </a:endParaRPr>
          </a:p>
        </p:txBody>
      </p:sp>
      <p:grpSp>
        <p:nvGrpSpPr>
          <p:cNvPr id="38" name="Agrupar 37">
            <a:extLst>
              <a:ext uri="{FF2B5EF4-FFF2-40B4-BE49-F238E27FC236}">
                <a16:creationId xmlns:a16="http://schemas.microsoft.com/office/drawing/2014/main" id="{100BB39E-6EC4-FC97-C205-6DB8650A4EED}"/>
              </a:ext>
            </a:extLst>
          </p:cNvPr>
          <p:cNvGrpSpPr/>
          <p:nvPr/>
        </p:nvGrpSpPr>
        <p:grpSpPr>
          <a:xfrm>
            <a:off x="854109" y="1778126"/>
            <a:ext cx="5346590" cy="2107023"/>
            <a:chOff x="5825247" y="4187607"/>
            <a:chExt cx="5346590" cy="2107023"/>
          </a:xfrm>
        </p:grpSpPr>
        <p:grpSp>
          <p:nvGrpSpPr>
            <p:cNvPr id="12" name="Agrupar 11">
              <a:extLst>
                <a:ext uri="{FF2B5EF4-FFF2-40B4-BE49-F238E27FC236}">
                  <a16:creationId xmlns:a16="http://schemas.microsoft.com/office/drawing/2014/main" id="{9614F6E8-7650-ECF3-5369-70FD7735EBCA}"/>
                </a:ext>
              </a:extLst>
            </p:cNvPr>
            <p:cNvGrpSpPr/>
            <p:nvPr/>
          </p:nvGrpSpPr>
          <p:grpSpPr>
            <a:xfrm>
              <a:off x="5825247" y="4187607"/>
              <a:ext cx="5346590" cy="2107023"/>
              <a:chOff x="1010027" y="1538275"/>
              <a:chExt cx="5346590" cy="2107023"/>
            </a:xfrm>
          </p:grpSpPr>
          <p:sp>
            <p:nvSpPr>
              <p:cNvPr id="48" name="Retângulo 20">
                <a:extLst>
                  <a:ext uri="{FF2B5EF4-FFF2-40B4-BE49-F238E27FC236}">
                    <a16:creationId xmlns:a16="http://schemas.microsoft.com/office/drawing/2014/main" id="{D6AD6542-7541-F4CE-C171-5B976FD9B8EB}"/>
                  </a:ext>
                </a:extLst>
              </p:cNvPr>
              <p:cNvSpPr/>
              <p:nvPr/>
            </p:nvSpPr>
            <p:spPr>
              <a:xfrm>
                <a:off x="4076978" y="1801174"/>
                <a:ext cx="2056770" cy="322268"/>
              </a:xfrm>
              <a:prstGeom prst="rect">
                <a:avLst/>
              </a:prstGeom>
            </p:spPr>
            <p:txBody>
              <a:bodyPr wrap="square">
                <a:spAutoFit/>
              </a:bodyPr>
              <a:lstStyle/>
              <a:p>
                <a:pPr algn="ctr">
                  <a:lnSpc>
                    <a:spcPct val="150000"/>
                  </a:lnSpc>
                  <a:defRPr/>
                </a:pPr>
                <a:r>
                  <a:rPr lang="en-US" sz="1100" dirty="0">
                    <a:solidFill>
                      <a:srgbClr val="196563"/>
                    </a:solidFill>
                    <a:latin typeface="Poppins" panose="00000500000000000000" pitchFamily="2" charset="0"/>
                    <a:cs typeface="Poppins" panose="00000500000000000000" pitchFamily="2" charset="0"/>
                  </a:rPr>
                  <a:t>HEICE Competition</a:t>
                </a:r>
              </a:p>
            </p:txBody>
          </p:sp>
          <p:sp>
            <p:nvSpPr>
              <p:cNvPr id="29" name="Retângulo 20">
                <a:extLst>
                  <a:ext uri="{FF2B5EF4-FFF2-40B4-BE49-F238E27FC236}">
                    <a16:creationId xmlns:a16="http://schemas.microsoft.com/office/drawing/2014/main" id="{41B7610A-0C7D-C4AA-FB65-C70744904F1A}"/>
                  </a:ext>
                </a:extLst>
              </p:cNvPr>
              <p:cNvSpPr/>
              <p:nvPr/>
            </p:nvSpPr>
            <p:spPr>
              <a:xfrm>
                <a:off x="1010027" y="2896250"/>
                <a:ext cx="1795203" cy="532197"/>
              </a:xfrm>
              <a:prstGeom prst="rect">
                <a:avLst/>
              </a:prstGeom>
            </p:spPr>
            <p:txBody>
              <a:bodyPr wrap="square">
                <a:spAutoFit/>
              </a:bodyPr>
              <a:lstStyle/>
              <a:p>
                <a:pPr algn="ctr">
                  <a:lnSpc>
                    <a:spcPct val="150000"/>
                  </a:lnSpc>
                  <a:defRPr/>
                </a:pPr>
                <a:r>
                  <a:rPr lang="en-GB" sz="1000" dirty="0" err="1">
                    <a:solidFill>
                      <a:srgbClr val="196563"/>
                    </a:solidFill>
                    <a:latin typeface="Poppins" panose="00000500000000000000" pitchFamily="2" charset="0"/>
                    <a:cs typeface="Poppins" panose="00000500000000000000" pitchFamily="2" charset="0"/>
                  </a:rPr>
                  <a:t>Poliempreende</a:t>
                </a:r>
                <a:r>
                  <a:rPr lang="en-GB" sz="1000" dirty="0">
                    <a:solidFill>
                      <a:srgbClr val="196563"/>
                    </a:solidFill>
                    <a:latin typeface="Poppins" panose="00000500000000000000" pitchFamily="2" charset="0"/>
                    <a:cs typeface="Poppins" panose="00000500000000000000" pitchFamily="2" charset="0"/>
                  </a:rPr>
                  <a:t> Regional Competition</a:t>
                </a:r>
              </a:p>
            </p:txBody>
          </p:sp>
          <p:sp>
            <p:nvSpPr>
              <p:cNvPr id="2" name="Losango 1">
                <a:extLst>
                  <a:ext uri="{FF2B5EF4-FFF2-40B4-BE49-F238E27FC236}">
                    <a16:creationId xmlns:a16="http://schemas.microsoft.com/office/drawing/2014/main" id="{5FBBB75E-E4CE-32FE-41A9-BAA25CAD2B93}"/>
                  </a:ext>
                </a:extLst>
              </p:cNvPr>
              <p:cNvSpPr/>
              <p:nvPr/>
            </p:nvSpPr>
            <p:spPr>
              <a:xfrm>
                <a:off x="3068567" y="1538275"/>
                <a:ext cx="938998" cy="930990"/>
              </a:xfrm>
              <a:prstGeom prst="diamond">
                <a:avLst/>
              </a:prstGeom>
              <a:solidFill>
                <a:srgbClr val="769A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Losango 4">
                <a:extLst>
                  <a:ext uri="{FF2B5EF4-FFF2-40B4-BE49-F238E27FC236}">
                    <a16:creationId xmlns:a16="http://schemas.microsoft.com/office/drawing/2014/main" id="{2F9A1CE8-0948-0DA5-924E-7A4BD8B9CB7C}"/>
                  </a:ext>
                </a:extLst>
              </p:cNvPr>
              <p:cNvSpPr/>
              <p:nvPr/>
            </p:nvSpPr>
            <p:spPr>
              <a:xfrm>
                <a:off x="3696234" y="2142490"/>
                <a:ext cx="938998" cy="930990"/>
              </a:xfrm>
              <a:prstGeom prst="diamond">
                <a:avLst/>
              </a:prstGeom>
              <a:solidFill>
                <a:srgbClr val="63D7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osango 7">
                <a:extLst>
                  <a:ext uri="{FF2B5EF4-FFF2-40B4-BE49-F238E27FC236}">
                    <a16:creationId xmlns:a16="http://schemas.microsoft.com/office/drawing/2014/main" id="{BAAFB095-B756-8423-E440-4A3A760BEC3C}"/>
                  </a:ext>
                </a:extLst>
              </p:cNvPr>
              <p:cNvSpPr/>
              <p:nvPr/>
            </p:nvSpPr>
            <p:spPr>
              <a:xfrm>
                <a:off x="3068567" y="2714308"/>
                <a:ext cx="938998" cy="930990"/>
              </a:xfrm>
              <a:prstGeom prst="diamond">
                <a:avLst/>
              </a:prstGeom>
              <a:solidFill>
                <a:srgbClr val="3369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ixaDeTexto 8">
                <a:extLst>
                  <a:ext uri="{FF2B5EF4-FFF2-40B4-BE49-F238E27FC236}">
                    <a16:creationId xmlns:a16="http://schemas.microsoft.com/office/drawing/2014/main" id="{09928F03-ED8F-2764-43B8-6786773712CF}"/>
                  </a:ext>
                </a:extLst>
              </p:cNvPr>
              <p:cNvSpPr txBox="1"/>
              <p:nvPr/>
            </p:nvSpPr>
            <p:spPr>
              <a:xfrm>
                <a:off x="3177119" y="1761263"/>
                <a:ext cx="721894" cy="461665"/>
              </a:xfrm>
              <a:prstGeom prst="rect">
                <a:avLst/>
              </a:prstGeom>
              <a:noFill/>
            </p:spPr>
            <p:txBody>
              <a:bodyPr wrap="square" rtlCol="0">
                <a:spAutoFit/>
              </a:bodyPr>
              <a:lstStyle/>
              <a:p>
                <a:pPr algn="ctr"/>
                <a:r>
                  <a:rPr lang="en-US" sz="1200" b="1">
                    <a:solidFill>
                      <a:schemeClr val="bg1"/>
                    </a:solidFill>
                    <a:latin typeface="Poppins" panose="00000500000000000000" pitchFamily="2" charset="0"/>
                    <a:cs typeface="Poppins" panose="00000500000000000000" pitchFamily="2" charset="0"/>
                  </a:rPr>
                  <a:t>Best pitch</a:t>
                </a:r>
              </a:p>
            </p:txBody>
          </p:sp>
          <p:sp>
            <p:nvSpPr>
              <p:cNvPr id="10" name="CaixaDeTexto 9">
                <a:extLst>
                  <a:ext uri="{FF2B5EF4-FFF2-40B4-BE49-F238E27FC236}">
                    <a16:creationId xmlns:a16="http://schemas.microsoft.com/office/drawing/2014/main" id="{CC635926-1B04-D4E0-66C2-69363EB7B516}"/>
                  </a:ext>
                </a:extLst>
              </p:cNvPr>
              <p:cNvSpPr txBox="1"/>
              <p:nvPr/>
            </p:nvSpPr>
            <p:spPr>
              <a:xfrm>
                <a:off x="3789304" y="2472960"/>
                <a:ext cx="761012" cy="276999"/>
              </a:xfrm>
              <a:prstGeom prst="rect">
                <a:avLst/>
              </a:prstGeom>
              <a:noFill/>
            </p:spPr>
            <p:txBody>
              <a:bodyPr wrap="square" rtlCol="0">
                <a:spAutoFit/>
              </a:bodyPr>
              <a:lstStyle/>
              <a:p>
                <a:pPr algn="ctr"/>
                <a:r>
                  <a:rPr lang="en-US" sz="1200" b="1">
                    <a:solidFill>
                      <a:schemeClr val="bg1"/>
                    </a:solidFill>
                    <a:latin typeface="Poppins" panose="00000500000000000000" pitchFamily="2" charset="0"/>
                    <a:cs typeface="Poppins" panose="00000500000000000000" pitchFamily="2" charset="0"/>
                  </a:rPr>
                  <a:t>Finalist</a:t>
                </a:r>
              </a:p>
            </p:txBody>
          </p:sp>
          <p:sp>
            <p:nvSpPr>
              <p:cNvPr id="11" name="CaixaDeTexto 10">
                <a:extLst>
                  <a:ext uri="{FF2B5EF4-FFF2-40B4-BE49-F238E27FC236}">
                    <a16:creationId xmlns:a16="http://schemas.microsoft.com/office/drawing/2014/main" id="{5E13FE9F-DEAE-477E-8672-227723F30FB1}"/>
                  </a:ext>
                </a:extLst>
              </p:cNvPr>
              <p:cNvSpPr txBox="1"/>
              <p:nvPr/>
            </p:nvSpPr>
            <p:spPr>
              <a:xfrm>
                <a:off x="3180076" y="2953828"/>
                <a:ext cx="721894" cy="461665"/>
              </a:xfrm>
              <a:prstGeom prst="rect">
                <a:avLst/>
              </a:prstGeom>
              <a:noFill/>
            </p:spPr>
            <p:txBody>
              <a:bodyPr wrap="square" rtlCol="0">
                <a:spAutoFit/>
              </a:bodyPr>
              <a:lstStyle/>
              <a:p>
                <a:pPr algn="ctr"/>
                <a:r>
                  <a:rPr lang="en-US" sz="1200" b="1">
                    <a:solidFill>
                      <a:schemeClr val="bg1"/>
                    </a:solidFill>
                    <a:latin typeface="Poppins" panose="00000500000000000000" pitchFamily="2" charset="0"/>
                    <a:cs typeface="Poppins" panose="00000500000000000000" pitchFamily="2" charset="0"/>
                  </a:rPr>
                  <a:t>1</a:t>
                </a:r>
                <a:r>
                  <a:rPr lang="en-US" sz="1200" b="1" baseline="30000">
                    <a:solidFill>
                      <a:schemeClr val="bg1"/>
                    </a:solidFill>
                    <a:latin typeface="Poppins" panose="00000500000000000000" pitchFamily="2" charset="0"/>
                    <a:cs typeface="Poppins" panose="00000500000000000000" pitchFamily="2" charset="0"/>
                  </a:rPr>
                  <a:t>st</a:t>
                </a:r>
                <a:r>
                  <a:rPr lang="en-US" sz="1200" b="1">
                    <a:solidFill>
                      <a:schemeClr val="bg1"/>
                    </a:solidFill>
                    <a:latin typeface="Poppins" panose="00000500000000000000" pitchFamily="2" charset="0"/>
                    <a:cs typeface="Poppins" panose="00000500000000000000" pitchFamily="2" charset="0"/>
                  </a:rPr>
                  <a:t> prize</a:t>
                </a:r>
              </a:p>
            </p:txBody>
          </p:sp>
          <p:sp>
            <p:nvSpPr>
              <p:cNvPr id="13" name="Retângulo 20">
                <a:extLst>
                  <a:ext uri="{FF2B5EF4-FFF2-40B4-BE49-F238E27FC236}">
                    <a16:creationId xmlns:a16="http://schemas.microsoft.com/office/drawing/2014/main" id="{8604B79F-04A9-4941-9940-F859ECFFFBBB}"/>
                  </a:ext>
                </a:extLst>
              </p:cNvPr>
              <p:cNvSpPr/>
              <p:nvPr/>
            </p:nvSpPr>
            <p:spPr>
              <a:xfrm>
                <a:off x="1602734" y="1742747"/>
                <a:ext cx="1276092" cy="532197"/>
              </a:xfrm>
              <a:prstGeom prst="rect">
                <a:avLst/>
              </a:prstGeom>
            </p:spPr>
            <p:txBody>
              <a:bodyPr wrap="square">
                <a:spAutoFit/>
              </a:bodyPr>
              <a:lstStyle/>
              <a:p>
                <a:pPr algn="ctr">
                  <a:lnSpc>
                    <a:spcPct val="150000"/>
                  </a:lnSpc>
                  <a:defRPr/>
                </a:pPr>
                <a:r>
                  <a:rPr lang="en-US" sz="1000">
                    <a:solidFill>
                      <a:srgbClr val="196563"/>
                    </a:solidFill>
                    <a:latin typeface="Poppins" panose="00000500000000000000" pitchFamily="2" charset="0"/>
                    <a:cs typeface="Poppins" panose="00000500000000000000" pitchFamily="2" charset="0"/>
                  </a:rPr>
                  <a:t>Demo Day Startup Leiria</a:t>
                </a:r>
                <a:endParaRPr lang="en-GB" sz="1000">
                  <a:solidFill>
                    <a:srgbClr val="196563"/>
                  </a:solidFill>
                  <a:latin typeface="Poppins" panose="00000500000000000000" pitchFamily="2" charset="0"/>
                  <a:cs typeface="Poppins" panose="00000500000000000000" pitchFamily="2" charset="0"/>
                </a:endParaRPr>
              </a:p>
            </p:txBody>
          </p:sp>
          <p:sp>
            <p:nvSpPr>
              <p:cNvPr id="16" name="Retângulo 20">
                <a:extLst>
                  <a:ext uri="{FF2B5EF4-FFF2-40B4-BE49-F238E27FC236}">
                    <a16:creationId xmlns:a16="http://schemas.microsoft.com/office/drawing/2014/main" id="{4DFB502F-465A-FC17-4FAC-88687A392AC5}"/>
                  </a:ext>
                </a:extLst>
              </p:cNvPr>
              <p:cNvSpPr/>
              <p:nvPr/>
            </p:nvSpPr>
            <p:spPr>
              <a:xfrm>
                <a:off x="4889008" y="2418072"/>
                <a:ext cx="1467609" cy="322268"/>
              </a:xfrm>
              <a:prstGeom prst="rect">
                <a:avLst/>
              </a:prstGeom>
            </p:spPr>
            <p:txBody>
              <a:bodyPr wrap="square">
                <a:spAutoFit/>
              </a:bodyPr>
              <a:lstStyle/>
              <a:p>
                <a:pPr algn="ctr">
                  <a:lnSpc>
                    <a:spcPct val="150000"/>
                  </a:lnSpc>
                  <a:defRPr/>
                </a:pPr>
                <a:r>
                  <a:rPr lang="en-US" sz="1100" dirty="0">
                    <a:solidFill>
                      <a:srgbClr val="196563"/>
                    </a:solidFill>
                    <a:latin typeface="Poppins" panose="00000500000000000000" pitchFamily="2" charset="0"/>
                    <a:cs typeface="Poppins" panose="00000500000000000000" pitchFamily="2" charset="0"/>
                  </a:rPr>
                  <a:t>EIT </a:t>
                </a:r>
                <a:r>
                  <a:rPr lang="en-US" sz="1100" dirty="0" err="1">
                    <a:solidFill>
                      <a:srgbClr val="196563"/>
                    </a:solidFill>
                    <a:latin typeface="Poppins" panose="00000500000000000000" pitchFamily="2" charset="0"/>
                    <a:cs typeface="Poppins" panose="00000500000000000000" pitchFamily="2" charset="0"/>
                  </a:rPr>
                  <a:t>Jumpstarter</a:t>
                </a:r>
                <a:endParaRPr lang="en-US" sz="1100" dirty="0">
                  <a:solidFill>
                    <a:srgbClr val="196563"/>
                  </a:solidFill>
                  <a:latin typeface="Poppins" panose="00000500000000000000" pitchFamily="2" charset="0"/>
                  <a:cs typeface="Poppins" panose="00000500000000000000" pitchFamily="2" charset="0"/>
                </a:endParaRPr>
              </a:p>
            </p:txBody>
          </p:sp>
          <p:cxnSp>
            <p:nvCxnSpPr>
              <p:cNvPr id="30" name="Conexão reta 29">
                <a:extLst>
                  <a:ext uri="{FF2B5EF4-FFF2-40B4-BE49-F238E27FC236}">
                    <a16:creationId xmlns:a16="http://schemas.microsoft.com/office/drawing/2014/main" id="{E93B8181-2C2E-A220-A614-8340454DB4EF}"/>
                  </a:ext>
                </a:extLst>
              </p:cNvPr>
              <p:cNvCxnSpPr>
                <a:cxnSpLocks/>
              </p:cNvCxnSpPr>
              <p:nvPr/>
            </p:nvCxnSpPr>
            <p:spPr>
              <a:xfrm flipH="1">
                <a:off x="2727716" y="2003770"/>
                <a:ext cx="288000" cy="0"/>
              </a:xfrm>
              <a:prstGeom prst="line">
                <a:avLst/>
              </a:prstGeom>
              <a:ln>
                <a:solidFill>
                  <a:srgbClr val="769AD4"/>
                </a:solidFill>
                <a:prstDash val="dash"/>
              </a:ln>
            </p:spPr>
            <p:style>
              <a:lnRef idx="1">
                <a:schemeClr val="accent1"/>
              </a:lnRef>
              <a:fillRef idx="0">
                <a:schemeClr val="accent1"/>
              </a:fillRef>
              <a:effectRef idx="0">
                <a:schemeClr val="accent1"/>
              </a:effectRef>
              <a:fontRef idx="minor">
                <a:schemeClr val="tx1"/>
              </a:fontRef>
            </p:style>
          </p:cxnSp>
          <p:cxnSp>
            <p:nvCxnSpPr>
              <p:cNvPr id="31" name="Conexão reta 30">
                <a:extLst>
                  <a:ext uri="{FF2B5EF4-FFF2-40B4-BE49-F238E27FC236}">
                    <a16:creationId xmlns:a16="http://schemas.microsoft.com/office/drawing/2014/main" id="{3411320E-0DF0-0E5D-CE8D-9DCCC45E536B}"/>
                  </a:ext>
                </a:extLst>
              </p:cNvPr>
              <p:cNvCxnSpPr>
                <a:cxnSpLocks/>
              </p:cNvCxnSpPr>
              <p:nvPr/>
            </p:nvCxnSpPr>
            <p:spPr>
              <a:xfrm flipH="1">
                <a:off x="4039065" y="1996681"/>
                <a:ext cx="288000" cy="0"/>
              </a:xfrm>
              <a:prstGeom prst="line">
                <a:avLst/>
              </a:prstGeom>
              <a:ln>
                <a:solidFill>
                  <a:srgbClr val="769AD4"/>
                </a:solidFill>
                <a:prstDash val="dash"/>
              </a:ln>
            </p:spPr>
            <p:style>
              <a:lnRef idx="1">
                <a:schemeClr val="accent1"/>
              </a:lnRef>
              <a:fillRef idx="0">
                <a:schemeClr val="accent1"/>
              </a:fillRef>
              <a:effectRef idx="0">
                <a:schemeClr val="accent1"/>
              </a:effectRef>
              <a:fontRef idx="minor">
                <a:schemeClr val="tx1"/>
              </a:fontRef>
            </p:style>
          </p:cxnSp>
          <p:cxnSp>
            <p:nvCxnSpPr>
              <p:cNvPr id="32" name="Conexão reta 31">
                <a:extLst>
                  <a:ext uri="{FF2B5EF4-FFF2-40B4-BE49-F238E27FC236}">
                    <a16:creationId xmlns:a16="http://schemas.microsoft.com/office/drawing/2014/main" id="{145942EF-15F9-EAB2-CBF3-2075C249EA72}"/>
                  </a:ext>
                </a:extLst>
              </p:cNvPr>
              <p:cNvCxnSpPr>
                <a:cxnSpLocks/>
              </p:cNvCxnSpPr>
              <p:nvPr/>
            </p:nvCxnSpPr>
            <p:spPr>
              <a:xfrm flipH="1">
                <a:off x="4691195" y="2606289"/>
                <a:ext cx="288000" cy="0"/>
              </a:xfrm>
              <a:prstGeom prst="line">
                <a:avLst/>
              </a:prstGeom>
              <a:ln>
                <a:solidFill>
                  <a:srgbClr val="63D7AF"/>
                </a:solidFill>
                <a:prstDash val="dash"/>
              </a:ln>
            </p:spPr>
            <p:style>
              <a:lnRef idx="1">
                <a:schemeClr val="accent1"/>
              </a:lnRef>
              <a:fillRef idx="0">
                <a:schemeClr val="accent1"/>
              </a:fillRef>
              <a:effectRef idx="0">
                <a:schemeClr val="accent1"/>
              </a:effectRef>
              <a:fontRef idx="minor">
                <a:schemeClr val="tx1"/>
              </a:fontRef>
            </p:style>
          </p:cxnSp>
          <p:cxnSp>
            <p:nvCxnSpPr>
              <p:cNvPr id="33" name="Conexão reta 32">
                <a:extLst>
                  <a:ext uri="{FF2B5EF4-FFF2-40B4-BE49-F238E27FC236}">
                    <a16:creationId xmlns:a16="http://schemas.microsoft.com/office/drawing/2014/main" id="{8FF867C8-603D-55F1-03A2-082A5DE671A2}"/>
                  </a:ext>
                </a:extLst>
              </p:cNvPr>
              <p:cNvCxnSpPr>
                <a:cxnSpLocks/>
              </p:cNvCxnSpPr>
              <p:nvPr/>
            </p:nvCxnSpPr>
            <p:spPr>
              <a:xfrm flipH="1">
                <a:off x="2717083" y="3173363"/>
                <a:ext cx="288000" cy="0"/>
              </a:xfrm>
              <a:prstGeom prst="line">
                <a:avLst/>
              </a:prstGeom>
              <a:ln>
                <a:solidFill>
                  <a:srgbClr val="33699D"/>
                </a:solidFill>
                <a:prstDash val="dash"/>
              </a:ln>
            </p:spPr>
            <p:style>
              <a:lnRef idx="1">
                <a:schemeClr val="accent1"/>
              </a:lnRef>
              <a:fillRef idx="0">
                <a:schemeClr val="accent1"/>
              </a:fillRef>
              <a:effectRef idx="0">
                <a:schemeClr val="accent1"/>
              </a:effectRef>
              <a:fontRef idx="minor">
                <a:schemeClr val="tx1"/>
              </a:fontRef>
            </p:style>
          </p:cxnSp>
        </p:grpSp>
        <p:sp>
          <p:nvSpPr>
            <p:cNvPr id="18" name="CaixaDeTexto 17">
              <a:extLst>
                <a:ext uri="{FF2B5EF4-FFF2-40B4-BE49-F238E27FC236}">
                  <a16:creationId xmlns:a16="http://schemas.microsoft.com/office/drawing/2014/main" id="{D6D7E248-7032-A68E-A331-73A92CE2C35F}"/>
                </a:ext>
              </a:extLst>
            </p:cNvPr>
            <p:cNvSpPr txBox="1"/>
            <p:nvPr/>
          </p:nvSpPr>
          <p:spPr>
            <a:xfrm>
              <a:off x="6676558" y="4889280"/>
              <a:ext cx="773025" cy="230832"/>
            </a:xfrm>
            <a:prstGeom prst="rect">
              <a:avLst/>
            </a:prstGeom>
            <a:noFill/>
          </p:spPr>
          <p:txBody>
            <a:bodyPr wrap="square" rtlCol="0">
              <a:spAutoFit/>
            </a:bodyPr>
            <a:lstStyle/>
            <a:p>
              <a:pPr algn="ctr"/>
              <a:r>
                <a:rPr lang="pt-PT" sz="900" b="1">
                  <a:solidFill>
                    <a:srgbClr val="114342"/>
                  </a:solidFill>
                  <a:latin typeface="Poppins" panose="00000500000000000000" pitchFamily="2" charset="0"/>
                  <a:cs typeface="Poppins" panose="00000500000000000000" pitchFamily="2" charset="0"/>
                </a:rPr>
                <a:t>2022</a:t>
              </a:r>
              <a:endParaRPr lang="en-GB" sz="900" b="1">
                <a:solidFill>
                  <a:srgbClr val="114342"/>
                </a:solidFill>
                <a:latin typeface="Poppins" panose="00000500000000000000" pitchFamily="2" charset="0"/>
                <a:cs typeface="Poppins" panose="00000500000000000000" pitchFamily="2" charset="0"/>
              </a:endParaRPr>
            </a:p>
          </p:txBody>
        </p:sp>
        <p:sp>
          <p:nvSpPr>
            <p:cNvPr id="20" name="CaixaDeTexto 19">
              <a:extLst>
                <a:ext uri="{FF2B5EF4-FFF2-40B4-BE49-F238E27FC236}">
                  <a16:creationId xmlns:a16="http://schemas.microsoft.com/office/drawing/2014/main" id="{B75B3B62-D2DA-532A-BF26-8B3128B81F42}"/>
                </a:ext>
              </a:extLst>
            </p:cNvPr>
            <p:cNvSpPr txBox="1"/>
            <p:nvPr/>
          </p:nvSpPr>
          <p:spPr>
            <a:xfrm>
              <a:off x="6384157" y="6063798"/>
              <a:ext cx="773025" cy="230832"/>
            </a:xfrm>
            <a:prstGeom prst="rect">
              <a:avLst/>
            </a:prstGeom>
            <a:noFill/>
          </p:spPr>
          <p:txBody>
            <a:bodyPr wrap="square" rtlCol="0">
              <a:spAutoFit/>
            </a:bodyPr>
            <a:lstStyle/>
            <a:p>
              <a:pPr algn="ctr"/>
              <a:r>
                <a:rPr lang="pt-PT" sz="900" b="1">
                  <a:solidFill>
                    <a:srgbClr val="114342"/>
                  </a:solidFill>
                  <a:latin typeface="Poppins" panose="00000500000000000000" pitchFamily="2" charset="0"/>
                  <a:cs typeface="Poppins" panose="00000500000000000000" pitchFamily="2" charset="0"/>
                </a:rPr>
                <a:t>2022</a:t>
              </a:r>
              <a:endParaRPr lang="en-GB" sz="900" b="1">
                <a:solidFill>
                  <a:srgbClr val="114342"/>
                </a:solidFill>
                <a:latin typeface="Poppins" panose="00000500000000000000" pitchFamily="2" charset="0"/>
                <a:cs typeface="Poppins" panose="00000500000000000000" pitchFamily="2" charset="0"/>
              </a:endParaRPr>
            </a:p>
          </p:txBody>
        </p:sp>
        <p:sp>
          <p:nvSpPr>
            <p:cNvPr id="28" name="CaixaDeTexto 27">
              <a:extLst>
                <a:ext uri="{FF2B5EF4-FFF2-40B4-BE49-F238E27FC236}">
                  <a16:creationId xmlns:a16="http://schemas.microsoft.com/office/drawing/2014/main" id="{A834CB76-CC2C-7141-2345-1489B54EC4E4}"/>
                </a:ext>
              </a:extLst>
            </p:cNvPr>
            <p:cNvSpPr txBox="1"/>
            <p:nvPr/>
          </p:nvSpPr>
          <p:spPr>
            <a:xfrm>
              <a:off x="9450452" y="4717170"/>
              <a:ext cx="773025" cy="230832"/>
            </a:xfrm>
            <a:prstGeom prst="rect">
              <a:avLst/>
            </a:prstGeom>
            <a:noFill/>
          </p:spPr>
          <p:txBody>
            <a:bodyPr wrap="square" rtlCol="0">
              <a:spAutoFit/>
            </a:bodyPr>
            <a:lstStyle/>
            <a:p>
              <a:pPr algn="ctr"/>
              <a:r>
                <a:rPr lang="pt-PT" sz="900" b="1">
                  <a:solidFill>
                    <a:srgbClr val="114342"/>
                  </a:solidFill>
                  <a:latin typeface="Poppins" panose="00000500000000000000" pitchFamily="2" charset="0"/>
                  <a:cs typeface="Poppins" panose="00000500000000000000" pitchFamily="2" charset="0"/>
                </a:rPr>
                <a:t>2023</a:t>
              </a:r>
              <a:endParaRPr lang="en-GB" sz="900" b="1">
                <a:solidFill>
                  <a:srgbClr val="114342"/>
                </a:solidFill>
                <a:latin typeface="Poppins" panose="00000500000000000000" pitchFamily="2" charset="0"/>
                <a:cs typeface="Poppins" panose="00000500000000000000" pitchFamily="2" charset="0"/>
              </a:endParaRPr>
            </a:p>
          </p:txBody>
        </p:sp>
        <p:sp>
          <p:nvSpPr>
            <p:cNvPr id="36" name="CaixaDeTexto 35">
              <a:extLst>
                <a:ext uri="{FF2B5EF4-FFF2-40B4-BE49-F238E27FC236}">
                  <a16:creationId xmlns:a16="http://schemas.microsoft.com/office/drawing/2014/main" id="{6D216814-7C3D-5D73-1583-8B2588E73428}"/>
                </a:ext>
              </a:extLst>
            </p:cNvPr>
            <p:cNvSpPr txBox="1"/>
            <p:nvPr/>
          </p:nvSpPr>
          <p:spPr>
            <a:xfrm>
              <a:off x="10111265" y="5587410"/>
              <a:ext cx="773025" cy="230832"/>
            </a:xfrm>
            <a:prstGeom prst="rect">
              <a:avLst/>
            </a:prstGeom>
            <a:noFill/>
          </p:spPr>
          <p:txBody>
            <a:bodyPr wrap="square" rtlCol="0">
              <a:spAutoFit/>
            </a:bodyPr>
            <a:lstStyle/>
            <a:p>
              <a:pPr algn="ctr"/>
              <a:r>
                <a:rPr lang="pt-PT" sz="900" b="1">
                  <a:solidFill>
                    <a:srgbClr val="114342"/>
                  </a:solidFill>
                  <a:latin typeface="Poppins" panose="00000500000000000000" pitchFamily="2" charset="0"/>
                  <a:cs typeface="Poppins" panose="00000500000000000000" pitchFamily="2" charset="0"/>
                </a:rPr>
                <a:t>2023</a:t>
              </a:r>
              <a:endParaRPr lang="en-GB" sz="900" b="1">
                <a:solidFill>
                  <a:srgbClr val="114342"/>
                </a:solidFill>
                <a:latin typeface="Poppins" panose="00000500000000000000" pitchFamily="2" charset="0"/>
                <a:cs typeface="Poppins" panose="00000500000000000000" pitchFamily="2" charset="0"/>
              </a:endParaRPr>
            </a:p>
          </p:txBody>
        </p:sp>
      </p:grpSp>
      <p:pic>
        <p:nvPicPr>
          <p:cNvPr id="65" name="Picture 64" descr="A black background with white text&#10;&#10;Description automatically generated">
            <a:extLst>
              <a:ext uri="{FF2B5EF4-FFF2-40B4-BE49-F238E27FC236}">
                <a16:creationId xmlns:a16="http://schemas.microsoft.com/office/drawing/2014/main" id="{25CDCF94-5880-41BB-3BE6-319E8147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
        <p:nvSpPr>
          <p:cNvPr id="67" name="Retângulo 20">
            <a:extLst>
              <a:ext uri="{FF2B5EF4-FFF2-40B4-BE49-F238E27FC236}">
                <a16:creationId xmlns:a16="http://schemas.microsoft.com/office/drawing/2014/main" id="{BBC7434C-8C23-4529-BC75-D9CAB12E1835}"/>
              </a:ext>
            </a:extLst>
          </p:cNvPr>
          <p:cNvSpPr/>
          <p:nvPr/>
        </p:nvSpPr>
        <p:spPr>
          <a:xfrm>
            <a:off x="4763540" y="2962805"/>
            <a:ext cx="1960500" cy="322268"/>
          </a:xfrm>
          <a:prstGeom prst="rect">
            <a:avLst/>
          </a:prstGeom>
        </p:spPr>
        <p:txBody>
          <a:bodyPr wrap="square">
            <a:spAutoFit/>
          </a:bodyPr>
          <a:lstStyle/>
          <a:p>
            <a:pPr algn="ctr">
              <a:lnSpc>
                <a:spcPct val="150000"/>
              </a:lnSpc>
              <a:defRPr/>
            </a:pPr>
            <a:r>
              <a:rPr lang="en-US" sz="1100" dirty="0">
                <a:solidFill>
                  <a:srgbClr val="196563"/>
                </a:solidFill>
                <a:latin typeface="Poppins" panose="00000500000000000000" pitchFamily="2" charset="0"/>
                <a:cs typeface="Poppins" panose="00000500000000000000" pitchFamily="2" charset="0"/>
              </a:rPr>
              <a:t>EIT Climate Launchpad</a:t>
            </a:r>
          </a:p>
        </p:txBody>
      </p:sp>
      <p:sp>
        <p:nvSpPr>
          <p:cNvPr id="3" name="Retângulo 2">
            <a:extLst>
              <a:ext uri="{FF2B5EF4-FFF2-40B4-BE49-F238E27FC236}">
                <a16:creationId xmlns:a16="http://schemas.microsoft.com/office/drawing/2014/main" id="{C413097B-5B44-5E6C-2BBB-5154FB5703FB}"/>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9348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Posição de Conteúdo 8" descr="Uma imagem com água, desporto, desporto aquático, natação&#10;&#10;Descrição gerada automaticamente">
            <a:extLst>
              <a:ext uri="{FF2B5EF4-FFF2-40B4-BE49-F238E27FC236}">
                <a16:creationId xmlns:a16="http://schemas.microsoft.com/office/drawing/2014/main" id="{B2CDEC8B-A728-485C-B093-DC8A8EA1B798}"/>
              </a:ext>
            </a:extLst>
          </p:cNvPr>
          <p:cNvPicPr>
            <a:picLocks noChangeAspect="1"/>
          </p:cNvPicPr>
          <p:nvPr/>
        </p:nvPicPr>
        <p:blipFill rotWithShape="1">
          <a:blip r:embed="rId3">
            <a:extLst>
              <a:ext uri="{28A0092B-C50C-407E-A947-70E740481C1C}">
                <a14:useLocalDpi xmlns:a14="http://schemas.microsoft.com/office/drawing/2010/main" val="0"/>
              </a:ext>
            </a:extLst>
          </a:blip>
          <a:srcRect t="4450" b="8924"/>
          <a:stretch/>
        </p:blipFill>
        <p:spPr>
          <a:xfrm>
            <a:off x="-5828" y="-139995"/>
            <a:ext cx="12197828" cy="7022481"/>
          </a:xfrm>
          <a:prstGeom prst="rect">
            <a:avLst/>
          </a:prstGeom>
        </p:spPr>
      </p:pic>
      <p:sp>
        <p:nvSpPr>
          <p:cNvPr id="7" name="CaixaDeTexto 6">
            <a:extLst>
              <a:ext uri="{FF2B5EF4-FFF2-40B4-BE49-F238E27FC236}">
                <a16:creationId xmlns:a16="http://schemas.microsoft.com/office/drawing/2014/main" id="{461E11B4-6A66-FCDD-5C14-B0B72EE4B22D}"/>
              </a:ext>
            </a:extLst>
          </p:cNvPr>
          <p:cNvSpPr txBox="1"/>
          <p:nvPr/>
        </p:nvSpPr>
        <p:spPr>
          <a:xfrm>
            <a:off x="3391780" y="5338208"/>
            <a:ext cx="5231352" cy="830997"/>
          </a:xfrm>
          <a:prstGeom prst="rect">
            <a:avLst/>
          </a:prstGeom>
          <a:noFill/>
        </p:spPr>
        <p:txBody>
          <a:bodyPr wrap="square" rtlCol="0">
            <a:spAutoFit/>
          </a:bodyPr>
          <a:lstStyle/>
          <a:p>
            <a:pPr algn="ctr"/>
            <a:r>
              <a:rPr lang="en-US" sz="2400" b="1" dirty="0">
                <a:solidFill>
                  <a:srgbClr val="879ADB"/>
                </a:solidFill>
                <a:latin typeface="Poppins" panose="00000500000000000000" pitchFamily="2" charset="0"/>
              </a:rPr>
              <a:t>Healthy </a:t>
            </a:r>
            <a:r>
              <a:rPr lang="en-US" sz="2400" b="1" i="0" dirty="0">
                <a:solidFill>
                  <a:srgbClr val="879ADB"/>
                </a:solidFill>
                <a:effectLst/>
                <a:latin typeface="Poppins" panose="00000500000000000000" pitchFamily="2" charset="0"/>
              </a:rPr>
              <a:t>smiles </a:t>
            </a:r>
            <a:r>
              <a:rPr lang="en-US" sz="2400" b="1" i="0" dirty="0">
                <a:solidFill>
                  <a:srgbClr val="FFFFFF"/>
                </a:solidFill>
                <a:effectLst/>
                <a:latin typeface="Poppins" panose="00000500000000000000" pitchFamily="2" charset="0"/>
              </a:rPr>
              <a:t>don't have to cost our </a:t>
            </a:r>
            <a:r>
              <a:rPr lang="en-US" sz="2400" b="1" i="0" dirty="0">
                <a:solidFill>
                  <a:srgbClr val="48D3CA"/>
                </a:solidFill>
                <a:effectLst/>
                <a:latin typeface="Poppins" panose="00000500000000000000" pitchFamily="2" charset="0"/>
              </a:rPr>
              <a:t>planet's health</a:t>
            </a:r>
            <a:endParaRPr lang="en-US" sz="2400" b="1" i="0" dirty="0">
              <a:solidFill>
                <a:srgbClr val="4B507B"/>
              </a:solidFill>
              <a:effectLst/>
              <a:latin typeface="Poppins" panose="00000500000000000000" pitchFamily="2" charset="0"/>
            </a:endParaRPr>
          </a:p>
        </p:txBody>
      </p:sp>
      <p:pic>
        <p:nvPicPr>
          <p:cNvPr id="5" name="Gráfico 8" descr="Envelope destaque">
            <a:extLst>
              <a:ext uri="{FF2B5EF4-FFF2-40B4-BE49-F238E27FC236}">
                <a16:creationId xmlns:a16="http://schemas.microsoft.com/office/drawing/2014/main" id="{8CD3F25F-A546-0133-F2F7-8640C0B18B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45967" y="6086401"/>
            <a:ext cx="165608" cy="165608"/>
          </a:xfrm>
          <a:prstGeom prst="rect">
            <a:avLst/>
          </a:prstGeom>
        </p:spPr>
      </p:pic>
      <p:sp>
        <p:nvSpPr>
          <p:cNvPr id="6" name="CaixaDeTexto 44">
            <a:extLst>
              <a:ext uri="{FF2B5EF4-FFF2-40B4-BE49-F238E27FC236}">
                <a16:creationId xmlns:a16="http://schemas.microsoft.com/office/drawing/2014/main" id="{60651F2C-8BFF-B978-43DA-2550D134E03A}"/>
              </a:ext>
            </a:extLst>
          </p:cNvPr>
          <p:cNvSpPr txBox="1"/>
          <p:nvPr/>
        </p:nvSpPr>
        <p:spPr>
          <a:xfrm>
            <a:off x="9260158" y="5994927"/>
            <a:ext cx="2280239" cy="322268"/>
          </a:xfrm>
          <a:prstGeom prst="rect">
            <a:avLst/>
          </a:prstGeom>
          <a:noFill/>
        </p:spPr>
        <p:txBody>
          <a:bodyPr wrap="square" rtlCol="0">
            <a:spAutoFit/>
          </a:bodyPr>
          <a:lstStyle/>
          <a:p>
            <a:pPr algn="r">
              <a:lnSpc>
                <a:spcPct val="150000"/>
              </a:lnSpc>
            </a:pPr>
            <a:r>
              <a:rPr lang="pt-PT" sz="1100">
                <a:solidFill>
                  <a:schemeClr val="bg1"/>
                </a:solidFill>
                <a:latin typeface="Poppins" panose="00000500000000000000" pitchFamily="2" charset="0"/>
                <a:cs typeface="Poppins" panose="00000500000000000000" pitchFamily="2" charset="0"/>
              </a:rPr>
              <a:t>inbfusion@inbfusion.pt</a:t>
            </a:r>
          </a:p>
        </p:txBody>
      </p:sp>
      <p:sp>
        <p:nvSpPr>
          <p:cNvPr id="8" name="CaixaDeTexto 12">
            <a:extLst>
              <a:ext uri="{FF2B5EF4-FFF2-40B4-BE49-F238E27FC236}">
                <a16:creationId xmlns:a16="http://schemas.microsoft.com/office/drawing/2014/main" id="{B5509DE8-39EF-A2A3-9D10-75BD19D86AE3}"/>
              </a:ext>
            </a:extLst>
          </p:cNvPr>
          <p:cNvSpPr txBox="1"/>
          <p:nvPr/>
        </p:nvSpPr>
        <p:spPr>
          <a:xfrm>
            <a:off x="9996347" y="5149456"/>
            <a:ext cx="1757368" cy="369332"/>
          </a:xfrm>
          <a:prstGeom prst="rect">
            <a:avLst/>
          </a:prstGeom>
          <a:noFill/>
        </p:spPr>
        <p:txBody>
          <a:bodyPr wrap="square" rtlCol="0">
            <a:spAutoFit/>
          </a:bodyPr>
          <a:lstStyle/>
          <a:p>
            <a:pPr algn="ctr"/>
            <a:r>
              <a:rPr lang="pt-PT" b="1">
                <a:solidFill>
                  <a:schemeClr val="bg1"/>
                </a:solidFill>
                <a:latin typeface="Poppins" panose="00000500000000000000" pitchFamily="2" charset="0"/>
                <a:cs typeface="Poppins" panose="00000500000000000000" pitchFamily="2" charset="0"/>
              </a:rPr>
              <a:t>CONTACTS</a:t>
            </a:r>
          </a:p>
        </p:txBody>
      </p:sp>
      <p:sp>
        <p:nvSpPr>
          <p:cNvPr id="10" name="CaixaDeTexto 6">
            <a:extLst>
              <a:ext uri="{FF2B5EF4-FFF2-40B4-BE49-F238E27FC236}">
                <a16:creationId xmlns:a16="http://schemas.microsoft.com/office/drawing/2014/main" id="{573DBEB9-3B62-F75F-ABCE-8113B47FD635}"/>
              </a:ext>
            </a:extLst>
          </p:cNvPr>
          <p:cNvSpPr txBox="1"/>
          <p:nvPr/>
        </p:nvSpPr>
        <p:spPr>
          <a:xfrm>
            <a:off x="9740084" y="6379395"/>
            <a:ext cx="1800313" cy="261610"/>
          </a:xfrm>
          <a:prstGeom prst="rect">
            <a:avLst/>
          </a:prstGeom>
          <a:noFill/>
        </p:spPr>
        <p:txBody>
          <a:bodyPr wrap="square" rtlCol="0">
            <a:spAutoFit/>
          </a:bodyPr>
          <a:lstStyle/>
          <a:p>
            <a:pPr algn="r"/>
            <a:r>
              <a:rPr lang="pt-PT" sz="1100">
                <a:solidFill>
                  <a:schemeClr val="bg1"/>
                </a:solidFill>
                <a:latin typeface="Poppins" panose="00000500000000000000" pitchFamily="2" charset="0"/>
                <a:cs typeface="Poppins" panose="00000500000000000000" pitchFamily="2" charset="0"/>
              </a:rPr>
              <a:t>+351 919 464 264</a:t>
            </a:r>
          </a:p>
        </p:txBody>
      </p:sp>
      <p:pic>
        <p:nvPicPr>
          <p:cNvPr id="11" name="Gráfico 11" descr="Auscultador de telefone destaque">
            <a:extLst>
              <a:ext uri="{FF2B5EF4-FFF2-40B4-BE49-F238E27FC236}">
                <a16:creationId xmlns:a16="http://schemas.microsoft.com/office/drawing/2014/main" id="{52E02E99-77FA-5EE4-A8C0-E29870D7A3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45968" y="6403300"/>
            <a:ext cx="165608" cy="165608"/>
          </a:xfrm>
          <a:prstGeom prst="rect">
            <a:avLst/>
          </a:prstGeom>
        </p:spPr>
      </p:pic>
      <p:pic>
        <p:nvPicPr>
          <p:cNvPr id="12" name="Gráfico 7" descr="Mundo">
            <a:extLst>
              <a:ext uri="{FF2B5EF4-FFF2-40B4-BE49-F238E27FC236}">
                <a16:creationId xmlns:a16="http://schemas.microsoft.com/office/drawing/2014/main" id="{8B5D2F03-F3B4-834F-F4BD-05018846A3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23751" y="5665551"/>
            <a:ext cx="229964" cy="229964"/>
          </a:xfrm>
          <a:prstGeom prst="rect">
            <a:avLst/>
          </a:prstGeom>
        </p:spPr>
      </p:pic>
      <p:sp>
        <p:nvSpPr>
          <p:cNvPr id="13" name="CaixaDeTexto 13">
            <a:extLst>
              <a:ext uri="{FF2B5EF4-FFF2-40B4-BE49-F238E27FC236}">
                <a16:creationId xmlns:a16="http://schemas.microsoft.com/office/drawing/2014/main" id="{A168A51A-DC0C-2FAD-DF53-CEF900E8ED61}"/>
              </a:ext>
            </a:extLst>
          </p:cNvPr>
          <p:cNvSpPr txBox="1"/>
          <p:nvPr/>
        </p:nvSpPr>
        <p:spPr>
          <a:xfrm>
            <a:off x="8714085" y="5590885"/>
            <a:ext cx="2826312" cy="322268"/>
          </a:xfrm>
          <a:prstGeom prst="rect">
            <a:avLst/>
          </a:prstGeom>
          <a:noFill/>
        </p:spPr>
        <p:txBody>
          <a:bodyPr wrap="square" rtlCol="0">
            <a:spAutoFit/>
          </a:bodyPr>
          <a:lstStyle/>
          <a:p>
            <a:pPr algn="r">
              <a:lnSpc>
                <a:spcPct val="150000"/>
              </a:lnSpc>
            </a:pPr>
            <a:r>
              <a:rPr lang="pt-PT" sz="1100">
                <a:solidFill>
                  <a:schemeClr val="bg1"/>
                </a:solidFill>
                <a:latin typeface="Poppins" panose="00000500000000000000" pitchFamily="2" charset="0"/>
                <a:cs typeface="Poppins" panose="00000500000000000000" pitchFamily="2" charset="0"/>
              </a:rPr>
              <a:t>www.inbfusion.pt</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A53173BA-19DF-A31A-E026-1C5254E265EE}"/>
              </a:ext>
            </a:extLst>
          </p:cNvPr>
          <p:cNvPicPr>
            <a:picLocks noChangeAspect="1"/>
          </p:cNvPicPr>
          <p:nvPr/>
        </p:nvPicPr>
        <p:blipFill>
          <a:blip r:embed="rId10">
            <a:extLst>
              <a:ext uri="{BEBA8EAE-BF5A-486C-A8C5-ECC9F3942E4B}">
                <a14:imgProps xmlns:a14="http://schemas.microsoft.com/office/drawing/2010/main">
                  <a14:imgLayer r:embed="rId11">
                    <a14:imgEffect>
                      <a14:saturation sat="91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96241" y="4789546"/>
            <a:ext cx="199517" cy="199517"/>
          </a:xfrm>
          <a:prstGeom prst="rect">
            <a:avLst/>
          </a:prstGeom>
        </p:spPr>
      </p:pic>
      <p:pic>
        <p:nvPicPr>
          <p:cNvPr id="9" name="Imagem 8" descr="Uma imagem com padrão, quadrado, píxel, design&#10;&#10;Descrição gerada automaticamente">
            <a:extLst>
              <a:ext uri="{FF2B5EF4-FFF2-40B4-BE49-F238E27FC236}">
                <a16:creationId xmlns:a16="http://schemas.microsoft.com/office/drawing/2014/main" id="{578D008C-C461-1896-73B9-3ABE4CA95F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7186" y="1638300"/>
            <a:ext cx="2971800" cy="2971800"/>
          </a:xfrm>
          <a:prstGeom prst="rect">
            <a:avLst/>
          </a:prstGeom>
        </p:spPr>
      </p:pic>
    </p:spTree>
    <p:extLst>
      <p:ext uri="{BB962C8B-B14F-4D97-AF65-F5344CB8AC3E}">
        <p14:creationId xmlns:p14="http://schemas.microsoft.com/office/powerpoint/2010/main" val="99349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dirty="0">
                <a:solidFill>
                  <a:srgbClr val="056895"/>
                </a:solidFill>
                <a:effectLst/>
                <a:latin typeface="Poppins" panose="00000500000000000000" pitchFamily="2" charset="0"/>
              </a:rPr>
              <a:t>Problem</a:t>
            </a:r>
          </a:p>
        </p:txBody>
      </p:sp>
      <p:sp>
        <p:nvSpPr>
          <p:cNvPr id="21" name="Marcador de Posição do Número do Diapositivo 20">
            <a:extLst>
              <a:ext uri="{FF2B5EF4-FFF2-40B4-BE49-F238E27FC236}">
                <a16:creationId xmlns:a16="http://schemas.microsoft.com/office/drawing/2014/main" id="{CA2C9F89-6344-72BB-4C22-5F9A0CCAC3DA}"/>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2</a:t>
            </a:fld>
            <a:endParaRPr lang="en-US" sz="1000">
              <a:latin typeface="Poppins" panose="00000500000000000000" pitchFamily="2" charset="0"/>
              <a:cs typeface="Poppins" panose="00000500000000000000" pitchFamily="2" charset="0"/>
            </a:endParaRPr>
          </a:p>
        </p:txBody>
      </p:sp>
      <p:sp>
        <p:nvSpPr>
          <p:cNvPr id="27" name="CaixaDeTexto 26">
            <a:extLst>
              <a:ext uri="{FF2B5EF4-FFF2-40B4-BE49-F238E27FC236}">
                <a16:creationId xmlns:a16="http://schemas.microsoft.com/office/drawing/2014/main" id="{0093EC0A-43BD-E1EF-4899-3D3D7E1454A6}"/>
              </a:ext>
            </a:extLst>
          </p:cNvPr>
          <p:cNvSpPr txBox="1"/>
          <p:nvPr/>
        </p:nvSpPr>
        <p:spPr>
          <a:xfrm>
            <a:off x="2020713" y="4055328"/>
            <a:ext cx="2903838" cy="523220"/>
          </a:xfrm>
          <a:prstGeom prst="rect">
            <a:avLst/>
          </a:prstGeom>
          <a:noFill/>
        </p:spPr>
        <p:txBody>
          <a:bodyPr wrap="square" rtlCol="0">
            <a:spAutoFit/>
          </a:bodyPr>
          <a:lstStyle/>
          <a:p>
            <a:r>
              <a:rPr lang="en-US" sz="2800" b="1" dirty="0">
                <a:solidFill>
                  <a:srgbClr val="63D7AF"/>
                </a:solidFill>
                <a:latin typeface="Poppins" panose="00000500000000000000" pitchFamily="2" charset="0"/>
                <a:cs typeface="Poppins" panose="00000500000000000000" pitchFamily="2" charset="0"/>
              </a:rPr>
              <a:t>Sustainability</a:t>
            </a:r>
          </a:p>
        </p:txBody>
      </p:sp>
      <p:sp>
        <p:nvSpPr>
          <p:cNvPr id="28" name="CaixaDeTexto 27">
            <a:extLst>
              <a:ext uri="{FF2B5EF4-FFF2-40B4-BE49-F238E27FC236}">
                <a16:creationId xmlns:a16="http://schemas.microsoft.com/office/drawing/2014/main" id="{0003E00D-D3B9-B34E-3D1B-0BC56E04907F}"/>
              </a:ext>
            </a:extLst>
          </p:cNvPr>
          <p:cNvSpPr txBox="1"/>
          <p:nvPr/>
        </p:nvSpPr>
        <p:spPr>
          <a:xfrm>
            <a:off x="7267451" y="4045283"/>
            <a:ext cx="2566932" cy="523220"/>
          </a:xfrm>
          <a:prstGeom prst="rect">
            <a:avLst/>
          </a:prstGeom>
          <a:noFill/>
        </p:spPr>
        <p:txBody>
          <a:bodyPr wrap="square" rtlCol="0">
            <a:spAutoFit/>
          </a:bodyPr>
          <a:lstStyle/>
          <a:p>
            <a:pPr algn="ctr"/>
            <a:r>
              <a:rPr lang="en-US" sz="2800" b="1" dirty="0">
                <a:solidFill>
                  <a:srgbClr val="ABAACE"/>
                </a:solidFill>
                <a:latin typeface="Poppins" panose="00000500000000000000" pitchFamily="2" charset="0"/>
                <a:cs typeface="Poppins" panose="00000500000000000000" pitchFamily="2" charset="0"/>
              </a:rPr>
              <a:t>Tooth Care</a:t>
            </a:r>
          </a:p>
        </p:txBody>
      </p:sp>
      <p:pic>
        <p:nvPicPr>
          <p:cNvPr id="30" name="Gráfico 29" descr="Planta com preenchimento sólido">
            <a:extLst>
              <a:ext uri="{FF2B5EF4-FFF2-40B4-BE49-F238E27FC236}">
                <a16:creationId xmlns:a16="http://schemas.microsoft.com/office/drawing/2014/main" id="{35E315E4-FC35-AB7C-C22F-241D28BB1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9853" y="4722341"/>
            <a:ext cx="554946" cy="554946"/>
          </a:xfrm>
          <a:prstGeom prst="rect">
            <a:avLst/>
          </a:prstGeom>
        </p:spPr>
      </p:pic>
      <p:pic>
        <p:nvPicPr>
          <p:cNvPr id="32" name="Gráfico 31" descr="Dente com preenchimento sólido">
            <a:extLst>
              <a:ext uri="{FF2B5EF4-FFF2-40B4-BE49-F238E27FC236}">
                <a16:creationId xmlns:a16="http://schemas.microsoft.com/office/drawing/2014/main" id="{DD7D6D5C-C530-A791-4E41-4080BF0A18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4162" y="4722341"/>
            <a:ext cx="605525" cy="605525"/>
          </a:xfrm>
          <a:prstGeom prst="rect">
            <a:avLst/>
          </a:prstGeom>
        </p:spPr>
      </p:pic>
      <p:sp>
        <p:nvSpPr>
          <p:cNvPr id="59" name="CaixaDeTexto 58">
            <a:extLst>
              <a:ext uri="{FF2B5EF4-FFF2-40B4-BE49-F238E27FC236}">
                <a16:creationId xmlns:a16="http://schemas.microsoft.com/office/drawing/2014/main" id="{8FBAF632-5805-05D0-4E36-A11CE6AEE3EC}"/>
              </a:ext>
            </a:extLst>
          </p:cNvPr>
          <p:cNvSpPr txBox="1"/>
          <p:nvPr/>
        </p:nvSpPr>
        <p:spPr>
          <a:xfrm>
            <a:off x="2020713" y="1769047"/>
            <a:ext cx="8150574" cy="1165447"/>
          </a:xfrm>
          <a:prstGeom prst="rect">
            <a:avLst/>
          </a:prstGeom>
          <a:noFill/>
        </p:spPr>
        <p:txBody>
          <a:bodyPr wrap="square" rtlCol="0">
            <a:spAutoFit/>
          </a:bodyPr>
          <a:lstStyle/>
          <a:p>
            <a:pPr algn="ctr">
              <a:lnSpc>
                <a:spcPct val="150000"/>
              </a:lnSpc>
            </a:pPr>
            <a:r>
              <a:rPr lang="en-GB" sz="1600" dirty="0">
                <a:solidFill>
                  <a:schemeClr val="accent1">
                    <a:lumMod val="50000"/>
                  </a:schemeClr>
                </a:solidFill>
                <a:latin typeface="Poppins" panose="00000500000000000000" pitchFamily="2" charset="0"/>
                <a:cs typeface="Poppins" panose="00000500000000000000" pitchFamily="2" charset="0"/>
              </a:rPr>
              <a:t>Toothbrushes led </a:t>
            </a:r>
            <a:r>
              <a:rPr lang="en-GB" sz="1600" b="1" dirty="0">
                <a:solidFill>
                  <a:schemeClr val="accent1">
                    <a:lumMod val="50000"/>
                  </a:schemeClr>
                </a:solidFill>
                <a:latin typeface="Poppins" panose="00000500000000000000" pitchFamily="2" charset="0"/>
                <a:cs typeface="Poppins" panose="00000500000000000000" pitchFamily="2" charset="0"/>
              </a:rPr>
              <a:t>more than 400 years to decompose</a:t>
            </a:r>
            <a:r>
              <a:rPr lang="en-GB" sz="1600" dirty="0">
                <a:solidFill>
                  <a:schemeClr val="accent1">
                    <a:lumMod val="50000"/>
                  </a:schemeClr>
                </a:solidFill>
                <a:latin typeface="Poppins" panose="00000500000000000000" pitchFamily="2" charset="0"/>
                <a:cs typeface="Poppins" panose="00000500000000000000" pitchFamily="2" charset="0"/>
              </a:rPr>
              <a:t>, allied to this approximately </a:t>
            </a:r>
            <a:r>
              <a:rPr lang="en-GB" sz="1600" b="1" dirty="0">
                <a:solidFill>
                  <a:schemeClr val="accent1">
                    <a:lumMod val="50000"/>
                  </a:schemeClr>
                </a:solidFill>
                <a:latin typeface="Poppins" panose="00000500000000000000" pitchFamily="2" charset="0"/>
                <a:cs typeface="Poppins" panose="00000500000000000000" pitchFamily="2" charset="0"/>
              </a:rPr>
              <a:t>70% of people suffer from toothache or inflamed gums </a:t>
            </a:r>
          </a:p>
          <a:p>
            <a:pPr algn="ctr">
              <a:lnSpc>
                <a:spcPct val="150000"/>
              </a:lnSpc>
            </a:pPr>
            <a:r>
              <a:rPr lang="en-GB" sz="1600" dirty="0">
                <a:solidFill>
                  <a:schemeClr val="accent1">
                    <a:lumMod val="50000"/>
                  </a:schemeClr>
                </a:solidFill>
                <a:latin typeface="Poppins" panose="00000500000000000000" pitchFamily="2" charset="0"/>
                <a:cs typeface="Poppins" panose="00000500000000000000" pitchFamily="2" charset="0"/>
              </a:rPr>
              <a:t>while </a:t>
            </a:r>
            <a:r>
              <a:rPr lang="en-GB" sz="1600" b="1" dirty="0">
                <a:solidFill>
                  <a:schemeClr val="accent1">
                    <a:lumMod val="50000"/>
                  </a:schemeClr>
                </a:solidFill>
                <a:latin typeface="Poppins" panose="00000500000000000000" pitchFamily="2" charset="0"/>
                <a:cs typeface="Poppins" panose="00000500000000000000" pitchFamily="2" charset="0"/>
              </a:rPr>
              <a:t>only 30% have complete permanent teeth</a:t>
            </a:r>
            <a:r>
              <a:rPr lang="en-GB" sz="1600" dirty="0">
                <a:solidFill>
                  <a:schemeClr val="accent1">
                    <a:lumMod val="50000"/>
                  </a:schemeClr>
                </a:solidFill>
                <a:latin typeface="Poppins" panose="00000500000000000000" pitchFamily="2" charset="0"/>
                <a:cs typeface="Poppins" panose="00000500000000000000" pitchFamily="2" charset="0"/>
              </a:rPr>
              <a:t>!</a:t>
            </a:r>
            <a:endParaRPr lang="en-US" sz="1600" dirty="0">
              <a:solidFill>
                <a:schemeClr val="accent1">
                  <a:lumMod val="50000"/>
                </a:schemeClr>
              </a:solidFill>
              <a:latin typeface="Poppins" panose="00000500000000000000" pitchFamily="2" charset="0"/>
              <a:cs typeface="Poppins" panose="00000500000000000000" pitchFamily="2" charset="0"/>
            </a:endParaRPr>
          </a:p>
        </p:txBody>
      </p:sp>
      <p:sp>
        <p:nvSpPr>
          <p:cNvPr id="60" name="CaixaDeTexto 59">
            <a:extLst>
              <a:ext uri="{FF2B5EF4-FFF2-40B4-BE49-F238E27FC236}">
                <a16:creationId xmlns:a16="http://schemas.microsoft.com/office/drawing/2014/main" id="{8FF2C7CE-B320-2FFA-62F0-43EBBBBF3880}"/>
              </a:ext>
            </a:extLst>
          </p:cNvPr>
          <p:cNvSpPr txBox="1"/>
          <p:nvPr/>
        </p:nvSpPr>
        <p:spPr>
          <a:xfrm>
            <a:off x="4812534" y="3869797"/>
            <a:ext cx="2566932" cy="1569660"/>
          </a:xfrm>
          <a:prstGeom prst="rect">
            <a:avLst/>
          </a:prstGeom>
          <a:noFill/>
        </p:spPr>
        <p:txBody>
          <a:bodyPr wrap="square" rtlCol="0">
            <a:spAutoFit/>
          </a:bodyPr>
          <a:lstStyle/>
          <a:p>
            <a:pPr algn="ctr"/>
            <a:r>
              <a:rPr lang="en-US" sz="9600" b="1" dirty="0">
                <a:solidFill>
                  <a:srgbClr val="056895"/>
                </a:solidFill>
                <a:latin typeface="Poppins" panose="00000500000000000000" pitchFamily="2" charset="0"/>
                <a:cs typeface="Poppins" panose="00000500000000000000" pitchFamily="2" charset="0"/>
              </a:rPr>
              <a:t>?</a:t>
            </a:r>
          </a:p>
        </p:txBody>
      </p:sp>
      <p:pic>
        <p:nvPicPr>
          <p:cNvPr id="2" name="Picture 4" descr="A black background with white text&#10;&#10;Description automatically generated">
            <a:extLst>
              <a:ext uri="{FF2B5EF4-FFF2-40B4-BE49-F238E27FC236}">
                <a16:creationId xmlns:a16="http://schemas.microsoft.com/office/drawing/2014/main" id="{602EE042-AB79-D21A-96F2-9CC36073B3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Tree>
    <p:extLst>
      <p:ext uri="{BB962C8B-B14F-4D97-AF65-F5344CB8AC3E}">
        <p14:creationId xmlns:p14="http://schemas.microsoft.com/office/powerpoint/2010/main" val="82179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bfusion___pt___2022 (Original)">
            <a:hlinkClick r:id="" action="ppaction://media"/>
            <a:extLst>
              <a:ext uri="{FF2B5EF4-FFF2-40B4-BE49-F238E27FC236}">
                <a16:creationId xmlns:a16="http://schemas.microsoft.com/office/drawing/2014/main" id="{22A5D30E-9344-CD0B-2168-CBDC8E9C2D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391"/>
            <a:ext cx="12192000" cy="6858000"/>
          </a:xfrm>
          <a:prstGeom prst="rect">
            <a:avLst/>
          </a:prstGeom>
        </p:spPr>
      </p:pic>
    </p:spTree>
    <p:extLst>
      <p:ext uri="{BB962C8B-B14F-4D97-AF65-F5344CB8AC3E}">
        <p14:creationId xmlns:p14="http://schemas.microsoft.com/office/powerpoint/2010/main" val="20255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47959">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descr="Uma imagem com parede, interior, vela, casa de banho&#10;&#10;Descrição gerada automaticamente">
            <a:extLst>
              <a:ext uri="{FF2B5EF4-FFF2-40B4-BE49-F238E27FC236}">
                <a16:creationId xmlns:a16="http://schemas.microsoft.com/office/drawing/2014/main" id="{B2F8B29A-3E08-2376-3A6E-4EC8FEFB6B47}"/>
              </a:ext>
            </a:extLst>
          </p:cNvPr>
          <p:cNvPicPr>
            <a:picLocks noChangeAspect="1"/>
          </p:cNvPicPr>
          <p:nvPr/>
        </p:nvPicPr>
        <p:blipFill rotWithShape="1">
          <a:blip r:embed="rId3">
            <a:extLst>
              <a:ext uri="{28A0092B-C50C-407E-A947-70E740481C1C}">
                <a14:useLocalDpi xmlns:a14="http://schemas.microsoft.com/office/drawing/2010/main" val="0"/>
              </a:ext>
            </a:extLst>
          </a:blip>
          <a:srcRect l="40567" t="21098" r="17254" b="535"/>
          <a:stretch/>
        </p:blipFill>
        <p:spPr>
          <a:xfrm>
            <a:off x="648783" y="1431667"/>
            <a:ext cx="4650252" cy="4860000"/>
          </a:xfrm>
          <a:prstGeom prst="ellipse">
            <a:avLst/>
          </a:prstGeom>
        </p:spPr>
      </p:pic>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a:solidFill>
                  <a:srgbClr val="056895"/>
                </a:solidFill>
                <a:effectLst/>
                <a:latin typeface="Poppins" panose="00000500000000000000" pitchFamily="2" charset="0"/>
              </a:rPr>
              <a:t>Product</a:t>
            </a:r>
          </a:p>
        </p:txBody>
      </p:sp>
      <p:sp>
        <p:nvSpPr>
          <p:cNvPr id="38" name="Oval 37">
            <a:extLst>
              <a:ext uri="{FF2B5EF4-FFF2-40B4-BE49-F238E27FC236}">
                <a16:creationId xmlns:a16="http://schemas.microsoft.com/office/drawing/2014/main" id="{CDA7E227-BC14-139A-3976-D17725E8D19A}"/>
              </a:ext>
            </a:extLst>
          </p:cNvPr>
          <p:cNvSpPr/>
          <p:nvPr/>
        </p:nvSpPr>
        <p:spPr>
          <a:xfrm>
            <a:off x="3130773" y="1783049"/>
            <a:ext cx="269433" cy="274153"/>
          </a:xfrm>
          <a:prstGeom prst="ellipse">
            <a:avLst/>
          </a:prstGeom>
          <a:noFill/>
          <a:ln w="28575">
            <a:solidFill>
              <a:srgbClr val="00B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aixaDeTexto 38">
            <a:extLst>
              <a:ext uri="{FF2B5EF4-FFF2-40B4-BE49-F238E27FC236}">
                <a16:creationId xmlns:a16="http://schemas.microsoft.com/office/drawing/2014/main" id="{991AB19C-5A2F-5D7E-FDA2-EAD60DA971CD}"/>
              </a:ext>
            </a:extLst>
          </p:cNvPr>
          <p:cNvSpPr txBox="1"/>
          <p:nvPr/>
        </p:nvSpPr>
        <p:spPr>
          <a:xfrm>
            <a:off x="5785439" y="1693222"/>
            <a:ext cx="1776470" cy="461665"/>
          </a:xfrm>
          <a:prstGeom prst="rect">
            <a:avLst/>
          </a:prstGeom>
          <a:noFill/>
        </p:spPr>
        <p:txBody>
          <a:bodyPr wrap="square" rtlCol="0">
            <a:spAutoFit/>
          </a:bodyPr>
          <a:lstStyle/>
          <a:p>
            <a:r>
              <a:rPr lang="en-US" sz="1200">
                <a:solidFill>
                  <a:srgbClr val="00B485"/>
                </a:solidFill>
                <a:latin typeface="Poppins" panose="00000500000000000000" pitchFamily="2" charset="0"/>
                <a:cs typeface="Poppins" panose="00000500000000000000" pitchFamily="2" charset="0"/>
              </a:rPr>
              <a:t>BIOACTIVE PROPERTIES</a:t>
            </a:r>
          </a:p>
        </p:txBody>
      </p:sp>
      <p:cxnSp>
        <p:nvCxnSpPr>
          <p:cNvPr id="40" name="Conexão reta 39">
            <a:extLst>
              <a:ext uri="{FF2B5EF4-FFF2-40B4-BE49-F238E27FC236}">
                <a16:creationId xmlns:a16="http://schemas.microsoft.com/office/drawing/2014/main" id="{437702B3-FEBD-CCEB-2875-B0F77B36862E}"/>
              </a:ext>
            </a:extLst>
          </p:cNvPr>
          <p:cNvCxnSpPr>
            <a:cxnSpLocks/>
            <a:stCxn id="38" idx="6"/>
          </p:cNvCxnSpPr>
          <p:nvPr/>
        </p:nvCxnSpPr>
        <p:spPr>
          <a:xfrm flipV="1">
            <a:off x="3400205" y="1905000"/>
            <a:ext cx="1836000" cy="0"/>
          </a:xfrm>
          <a:prstGeom prst="line">
            <a:avLst/>
          </a:prstGeom>
          <a:ln w="19050">
            <a:solidFill>
              <a:srgbClr val="00B485"/>
            </a:solidFill>
            <a:prstDash val="sys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C803CA6-0775-46CD-8FC7-1B305C724EE2}"/>
              </a:ext>
            </a:extLst>
          </p:cNvPr>
          <p:cNvSpPr/>
          <p:nvPr/>
        </p:nvSpPr>
        <p:spPr>
          <a:xfrm>
            <a:off x="3294156" y="2794323"/>
            <a:ext cx="269433" cy="274153"/>
          </a:xfrm>
          <a:prstGeom prst="ellipse">
            <a:avLst/>
          </a:prstGeom>
          <a:noFill/>
          <a:ln w="28575">
            <a:solidFill>
              <a:srgbClr val="00B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Conexão reta 41">
            <a:extLst>
              <a:ext uri="{FF2B5EF4-FFF2-40B4-BE49-F238E27FC236}">
                <a16:creationId xmlns:a16="http://schemas.microsoft.com/office/drawing/2014/main" id="{BA487C8F-B7A7-0554-4A1C-C7D33C9A2285}"/>
              </a:ext>
            </a:extLst>
          </p:cNvPr>
          <p:cNvCxnSpPr>
            <a:cxnSpLocks/>
            <a:stCxn id="41" idx="6"/>
            <a:endCxn id="45" idx="1"/>
          </p:cNvCxnSpPr>
          <p:nvPr/>
        </p:nvCxnSpPr>
        <p:spPr>
          <a:xfrm flipV="1">
            <a:off x="3563589" y="2927360"/>
            <a:ext cx="1798303" cy="4040"/>
          </a:xfrm>
          <a:prstGeom prst="line">
            <a:avLst/>
          </a:prstGeom>
          <a:ln w="19050">
            <a:solidFill>
              <a:srgbClr val="00B485"/>
            </a:solidFill>
            <a:prstDash val="sysDash"/>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7ACBAE64-22F4-D47F-74FC-D654C2CFAB89}"/>
              </a:ext>
            </a:extLst>
          </p:cNvPr>
          <p:cNvSpPr txBox="1"/>
          <p:nvPr/>
        </p:nvSpPr>
        <p:spPr>
          <a:xfrm>
            <a:off x="5767152" y="2758004"/>
            <a:ext cx="1611100" cy="461665"/>
          </a:xfrm>
          <a:prstGeom prst="rect">
            <a:avLst/>
          </a:prstGeom>
          <a:noFill/>
        </p:spPr>
        <p:txBody>
          <a:bodyPr wrap="square" rtlCol="0">
            <a:spAutoFit/>
          </a:bodyPr>
          <a:lstStyle/>
          <a:p>
            <a:r>
              <a:rPr lang="en-US" sz="1200">
                <a:solidFill>
                  <a:srgbClr val="00B485"/>
                </a:solidFill>
                <a:latin typeface="Poppins" panose="00000500000000000000" pitchFamily="2" charset="0"/>
                <a:cs typeface="Poppins" panose="00000500000000000000" pitchFamily="2" charset="0"/>
              </a:rPr>
              <a:t>BIODEGRADABLE HEADS</a:t>
            </a:r>
          </a:p>
        </p:txBody>
      </p:sp>
      <p:grpSp>
        <p:nvGrpSpPr>
          <p:cNvPr id="31" name="Agrupar 30">
            <a:extLst>
              <a:ext uri="{FF2B5EF4-FFF2-40B4-BE49-F238E27FC236}">
                <a16:creationId xmlns:a16="http://schemas.microsoft.com/office/drawing/2014/main" id="{05A08F11-2308-4461-3BBE-20043B3F7B79}"/>
              </a:ext>
            </a:extLst>
          </p:cNvPr>
          <p:cNvGrpSpPr/>
          <p:nvPr/>
        </p:nvGrpSpPr>
        <p:grpSpPr>
          <a:xfrm>
            <a:off x="5307772" y="2700473"/>
            <a:ext cx="458215" cy="457836"/>
            <a:chOff x="5276019" y="2700451"/>
            <a:chExt cx="458215" cy="457836"/>
          </a:xfrm>
        </p:grpSpPr>
        <p:sp>
          <p:nvSpPr>
            <p:cNvPr id="44" name="Oval 43">
              <a:extLst>
                <a:ext uri="{FF2B5EF4-FFF2-40B4-BE49-F238E27FC236}">
                  <a16:creationId xmlns:a16="http://schemas.microsoft.com/office/drawing/2014/main" id="{4F844747-EF98-49B0-EE58-01CB738A4A1E}"/>
                </a:ext>
              </a:extLst>
            </p:cNvPr>
            <p:cNvSpPr/>
            <p:nvPr/>
          </p:nvSpPr>
          <p:spPr>
            <a:xfrm>
              <a:off x="5276019" y="2700451"/>
              <a:ext cx="458215" cy="457836"/>
            </a:xfrm>
            <a:prstGeom prst="ellipse">
              <a:avLst/>
            </a:prstGeom>
            <a:solidFill>
              <a:srgbClr val="00CC99"/>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8" descr="White Background clipart - Sustainability, Text, Font, transparent clip art">
              <a:extLst>
                <a:ext uri="{FF2B5EF4-FFF2-40B4-BE49-F238E27FC236}">
                  <a16:creationId xmlns:a16="http://schemas.microsoft.com/office/drawing/2014/main" id="{9B976E69-D1AC-2774-D9EC-57E99BC71A1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5330139" y="2754432"/>
              <a:ext cx="345812" cy="3458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Agrupar 19">
            <a:extLst>
              <a:ext uri="{FF2B5EF4-FFF2-40B4-BE49-F238E27FC236}">
                <a16:creationId xmlns:a16="http://schemas.microsoft.com/office/drawing/2014/main" id="{2C46818E-9708-7888-6993-BCE9FA48D51D}"/>
              </a:ext>
            </a:extLst>
          </p:cNvPr>
          <p:cNvGrpSpPr/>
          <p:nvPr/>
        </p:nvGrpSpPr>
        <p:grpSpPr>
          <a:xfrm>
            <a:off x="5287820" y="1653585"/>
            <a:ext cx="458215" cy="457836"/>
            <a:chOff x="5196380" y="1653585"/>
            <a:chExt cx="458215" cy="457836"/>
          </a:xfrm>
        </p:grpSpPr>
        <p:sp>
          <p:nvSpPr>
            <p:cNvPr id="33" name="Oval 32">
              <a:extLst>
                <a:ext uri="{FF2B5EF4-FFF2-40B4-BE49-F238E27FC236}">
                  <a16:creationId xmlns:a16="http://schemas.microsoft.com/office/drawing/2014/main" id="{2728587C-8B4F-DC19-03D1-306B2F86A011}"/>
                </a:ext>
              </a:extLst>
            </p:cNvPr>
            <p:cNvSpPr/>
            <p:nvPr/>
          </p:nvSpPr>
          <p:spPr>
            <a:xfrm>
              <a:off x="5196380" y="1653585"/>
              <a:ext cx="458215" cy="457836"/>
            </a:xfrm>
            <a:prstGeom prst="ellipse">
              <a:avLst/>
            </a:prstGeom>
            <a:solidFill>
              <a:srgbClr val="00CC99"/>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12" descr="oral hygiene Icon - Free PNG &amp; SVG 3309865 - Noun Project">
              <a:extLst>
                <a:ext uri="{FF2B5EF4-FFF2-40B4-BE49-F238E27FC236}">
                  <a16:creationId xmlns:a16="http://schemas.microsoft.com/office/drawing/2014/main" id="{70971E99-D209-6B7D-00AF-9ED849FF237C}"/>
                </a:ext>
              </a:extLst>
            </p:cNvPr>
            <p:cNvPicPr>
              <a:picLocks noChangeAspect="1" noChangeArrowheads="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41629" y="1710606"/>
              <a:ext cx="344116" cy="344116"/>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Oval 46">
            <a:extLst>
              <a:ext uri="{FF2B5EF4-FFF2-40B4-BE49-F238E27FC236}">
                <a16:creationId xmlns:a16="http://schemas.microsoft.com/office/drawing/2014/main" id="{471D6781-A56F-1FD2-8F2E-A65C76F24EBE}"/>
              </a:ext>
            </a:extLst>
          </p:cNvPr>
          <p:cNvSpPr/>
          <p:nvPr/>
        </p:nvSpPr>
        <p:spPr>
          <a:xfrm>
            <a:off x="3561975" y="4206225"/>
            <a:ext cx="269433" cy="274153"/>
          </a:xfrm>
          <a:prstGeom prst="ellipse">
            <a:avLst/>
          </a:prstGeom>
          <a:noFill/>
          <a:ln w="28575">
            <a:solidFill>
              <a:srgbClr val="00B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Conexão reta 47">
            <a:extLst>
              <a:ext uri="{FF2B5EF4-FFF2-40B4-BE49-F238E27FC236}">
                <a16:creationId xmlns:a16="http://schemas.microsoft.com/office/drawing/2014/main" id="{2A1F288F-11CF-8E0C-567C-9CA4AB88323B}"/>
              </a:ext>
            </a:extLst>
          </p:cNvPr>
          <p:cNvCxnSpPr>
            <a:cxnSpLocks/>
            <a:stCxn id="47" idx="6"/>
            <a:endCxn id="51" idx="1"/>
          </p:cNvCxnSpPr>
          <p:nvPr/>
        </p:nvCxnSpPr>
        <p:spPr>
          <a:xfrm flipV="1">
            <a:off x="3831408" y="4319160"/>
            <a:ext cx="1581239" cy="24142"/>
          </a:xfrm>
          <a:prstGeom prst="line">
            <a:avLst/>
          </a:prstGeom>
          <a:ln w="19050">
            <a:solidFill>
              <a:srgbClr val="00B485"/>
            </a:solidFill>
            <a:prstDash val="sysDash"/>
          </a:ln>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4433AF99-1E72-C36B-83B6-7A612D35692C}"/>
              </a:ext>
            </a:extLst>
          </p:cNvPr>
          <p:cNvSpPr txBox="1"/>
          <p:nvPr/>
        </p:nvSpPr>
        <p:spPr>
          <a:xfrm>
            <a:off x="5808398" y="4120422"/>
            <a:ext cx="1042928" cy="461665"/>
          </a:xfrm>
          <a:prstGeom prst="rect">
            <a:avLst/>
          </a:prstGeom>
          <a:noFill/>
        </p:spPr>
        <p:txBody>
          <a:bodyPr wrap="square" rtlCol="0">
            <a:spAutoFit/>
          </a:bodyPr>
          <a:lstStyle/>
          <a:p>
            <a:r>
              <a:rPr lang="en-US" sz="1200">
                <a:solidFill>
                  <a:srgbClr val="00B485"/>
                </a:solidFill>
                <a:latin typeface="Poppins" panose="00000500000000000000" pitchFamily="2" charset="0"/>
                <a:cs typeface="Poppins" panose="00000500000000000000" pitchFamily="2" charset="0"/>
              </a:rPr>
              <a:t>METALLIC BODY</a:t>
            </a:r>
          </a:p>
        </p:txBody>
      </p:sp>
      <p:grpSp>
        <p:nvGrpSpPr>
          <p:cNvPr id="29" name="Agrupar 28">
            <a:extLst>
              <a:ext uri="{FF2B5EF4-FFF2-40B4-BE49-F238E27FC236}">
                <a16:creationId xmlns:a16="http://schemas.microsoft.com/office/drawing/2014/main" id="{40720719-B750-CB25-3942-9B4A986D1493}"/>
              </a:ext>
            </a:extLst>
          </p:cNvPr>
          <p:cNvGrpSpPr/>
          <p:nvPr/>
        </p:nvGrpSpPr>
        <p:grpSpPr>
          <a:xfrm>
            <a:off x="5350185" y="4095878"/>
            <a:ext cx="458215" cy="457836"/>
            <a:chOff x="5350185" y="4095878"/>
            <a:chExt cx="458215" cy="457836"/>
          </a:xfrm>
        </p:grpSpPr>
        <p:sp>
          <p:nvSpPr>
            <p:cNvPr id="50" name="Oval 49">
              <a:extLst>
                <a:ext uri="{FF2B5EF4-FFF2-40B4-BE49-F238E27FC236}">
                  <a16:creationId xmlns:a16="http://schemas.microsoft.com/office/drawing/2014/main" id="{81539306-EDC4-CC2B-CBF5-31F1B9513033}"/>
                </a:ext>
              </a:extLst>
            </p:cNvPr>
            <p:cNvSpPr/>
            <p:nvPr/>
          </p:nvSpPr>
          <p:spPr>
            <a:xfrm>
              <a:off x="5350185" y="4095878"/>
              <a:ext cx="458215" cy="457836"/>
            </a:xfrm>
            <a:prstGeom prst="ellipse">
              <a:avLst/>
            </a:prstGeom>
            <a:solidFill>
              <a:srgbClr val="00CC99"/>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14" descr="durable Icon - Free PNG &amp; SVG 2952930 - Noun Project">
              <a:extLst>
                <a:ext uri="{FF2B5EF4-FFF2-40B4-BE49-F238E27FC236}">
                  <a16:creationId xmlns:a16="http://schemas.microsoft.com/office/drawing/2014/main" id="{C4A4FACF-6387-8AB2-4A6D-07B0DE4CD33A}"/>
                </a:ext>
              </a:extLst>
            </p:cNvPr>
            <p:cNvPicPr>
              <a:picLocks noChangeAspect="1" noChangeArrowheads="1"/>
            </p:cNvPicPr>
            <p:nvPr/>
          </p:nvPicPr>
          <p:blipFill>
            <a:blip r:embed="rId8">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5412647" y="4152515"/>
              <a:ext cx="333289" cy="333289"/>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Oval 51">
            <a:extLst>
              <a:ext uri="{FF2B5EF4-FFF2-40B4-BE49-F238E27FC236}">
                <a16:creationId xmlns:a16="http://schemas.microsoft.com/office/drawing/2014/main" id="{FF20C6B1-9623-B297-905E-EAC8DDFBF5C5}"/>
              </a:ext>
            </a:extLst>
          </p:cNvPr>
          <p:cNvSpPr/>
          <p:nvPr/>
        </p:nvSpPr>
        <p:spPr>
          <a:xfrm>
            <a:off x="3519338" y="5633771"/>
            <a:ext cx="269433" cy="274153"/>
          </a:xfrm>
          <a:prstGeom prst="ellipse">
            <a:avLst/>
          </a:prstGeom>
          <a:noFill/>
          <a:ln w="28575">
            <a:solidFill>
              <a:srgbClr val="00B48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Conexão reta 52">
            <a:extLst>
              <a:ext uri="{FF2B5EF4-FFF2-40B4-BE49-F238E27FC236}">
                <a16:creationId xmlns:a16="http://schemas.microsoft.com/office/drawing/2014/main" id="{5060FC3B-F2F4-2A2C-B214-8ED8CD004971}"/>
              </a:ext>
            </a:extLst>
          </p:cNvPr>
          <p:cNvCxnSpPr>
            <a:cxnSpLocks/>
          </p:cNvCxnSpPr>
          <p:nvPr/>
        </p:nvCxnSpPr>
        <p:spPr>
          <a:xfrm flipV="1">
            <a:off x="3808419" y="5765529"/>
            <a:ext cx="1451530" cy="11918"/>
          </a:xfrm>
          <a:prstGeom prst="line">
            <a:avLst/>
          </a:prstGeom>
          <a:ln w="19050">
            <a:solidFill>
              <a:srgbClr val="00B485"/>
            </a:solidFill>
            <a:prstDash val="sysDash"/>
          </a:ln>
        </p:spPr>
        <p:style>
          <a:lnRef idx="1">
            <a:schemeClr val="accent1"/>
          </a:lnRef>
          <a:fillRef idx="0">
            <a:schemeClr val="accent1"/>
          </a:fillRef>
          <a:effectRef idx="0">
            <a:schemeClr val="accent1"/>
          </a:effectRef>
          <a:fontRef idx="minor">
            <a:schemeClr val="tx1"/>
          </a:fontRef>
        </p:style>
      </p:cxnSp>
      <p:sp>
        <p:nvSpPr>
          <p:cNvPr id="54" name="CaixaDeTexto 53">
            <a:extLst>
              <a:ext uri="{FF2B5EF4-FFF2-40B4-BE49-F238E27FC236}">
                <a16:creationId xmlns:a16="http://schemas.microsoft.com/office/drawing/2014/main" id="{657BBD4D-9F5B-9A20-FCDB-E4776CD27A1F}"/>
              </a:ext>
            </a:extLst>
          </p:cNvPr>
          <p:cNvSpPr txBox="1"/>
          <p:nvPr/>
        </p:nvSpPr>
        <p:spPr>
          <a:xfrm>
            <a:off x="5808400" y="5566208"/>
            <a:ext cx="1235923" cy="461665"/>
          </a:xfrm>
          <a:prstGeom prst="rect">
            <a:avLst/>
          </a:prstGeom>
          <a:noFill/>
        </p:spPr>
        <p:txBody>
          <a:bodyPr wrap="square" rtlCol="0">
            <a:spAutoFit/>
          </a:bodyPr>
          <a:lstStyle/>
          <a:p>
            <a:r>
              <a:rPr lang="en-US" sz="1200">
                <a:solidFill>
                  <a:srgbClr val="00B485"/>
                </a:solidFill>
                <a:latin typeface="Poppins" panose="00000500000000000000" pitchFamily="2" charset="0"/>
                <a:cs typeface="Poppins" panose="00000500000000000000" pitchFamily="2" charset="0"/>
              </a:rPr>
              <a:t>BATTERY-FREE SYSTEM </a:t>
            </a:r>
          </a:p>
        </p:txBody>
      </p:sp>
      <p:sp>
        <p:nvSpPr>
          <p:cNvPr id="55" name="Oval 54">
            <a:extLst>
              <a:ext uri="{FF2B5EF4-FFF2-40B4-BE49-F238E27FC236}">
                <a16:creationId xmlns:a16="http://schemas.microsoft.com/office/drawing/2014/main" id="{D1E901C0-6FAE-EB79-6BA2-DA453F673FDF}"/>
              </a:ext>
            </a:extLst>
          </p:cNvPr>
          <p:cNvSpPr/>
          <p:nvPr/>
        </p:nvSpPr>
        <p:spPr>
          <a:xfrm>
            <a:off x="5327224" y="5516499"/>
            <a:ext cx="458215" cy="457836"/>
          </a:xfrm>
          <a:prstGeom prst="ellipse">
            <a:avLst/>
          </a:prstGeom>
          <a:solidFill>
            <a:srgbClr val="00CC99"/>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6" name="Picture 10" descr="Electric Charging Svg Png Icon Free Download (#475393) - OnlineWebFonts.COM">
            <a:extLst>
              <a:ext uri="{FF2B5EF4-FFF2-40B4-BE49-F238E27FC236}">
                <a16:creationId xmlns:a16="http://schemas.microsoft.com/office/drawing/2014/main" id="{84B7B62D-4908-7D26-C60D-B33E2112D34F}"/>
              </a:ext>
            </a:extLst>
          </p:cNvPr>
          <p:cNvPicPr>
            <a:picLocks noChangeAspect="1" noChangeArrowheads="1"/>
          </p:cNvPicPr>
          <p:nvPr/>
        </p:nvPicPr>
        <p:blipFill>
          <a:blip r:embed="rId10">
            <a:duotone>
              <a:schemeClr val="accent6">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17161" y="5607547"/>
            <a:ext cx="249224" cy="3060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curved-arrow-black-png-02">
            <a:extLst>
              <a:ext uri="{FF2B5EF4-FFF2-40B4-BE49-F238E27FC236}">
                <a16:creationId xmlns:a16="http://schemas.microsoft.com/office/drawing/2014/main" id="{CDBD2EE8-B591-9CED-B071-B097A3A46F2A}"/>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contrast="82000"/>
                    </a14:imgEffect>
                  </a14:imgLayer>
                </a14:imgProps>
              </a:ext>
              <a:ext uri="{28A0092B-C50C-407E-A947-70E740481C1C}">
                <a14:useLocalDpi xmlns:a14="http://schemas.microsoft.com/office/drawing/2010/main" val="0"/>
              </a:ext>
            </a:extLst>
          </a:blip>
          <a:srcRect/>
          <a:stretch>
            <a:fillRect/>
          </a:stretch>
        </p:blipFill>
        <p:spPr bwMode="auto">
          <a:xfrm>
            <a:off x="1772327" y="5628740"/>
            <a:ext cx="402334" cy="405873"/>
          </a:xfrm>
          <a:prstGeom prst="rect">
            <a:avLst/>
          </a:prstGeom>
          <a:noFill/>
          <a:extLst>
            <a:ext uri="{909E8E84-426E-40DD-AFC4-6F175D3DCCD1}">
              <a14:hiddenFill xmlns:a14="http://schemas.microsoft.com/office/drawing/2010/main">
                <a:solidFill>
                  <a:srgbClr val="FFFFFF"/>
                </a:solidFill>
              </a14:hiddenFill>
            </a:ext>
          </a:extLst>
        </p:spPr>
      </p:pic>
      <p:sp>
        <p:nvSpPr>
          <p:cNvPr id="58" name="CaixaDeTexto 57">
            <a:extLst>
              <a:ext uri="{FF2B5EF4-FFF2-40B4-BE49-F238E27FC236}">
                <a16:creationId xmlns:a16="http://schemas.microsoft.com/office/drawing/2014/main" id="{2475C71D-AC4F-5DA7-296A-C31A84905B89}"/>
              </a:ext>
            </a:extLst>
          </p:cNvPr>
          <p:cNvSpPr txBox="1"/>
          <p:nvPr/>
        </p:nvSpPr>
        <p:spPr>
          <a:xfrm>
            <a:off x="1148254" y="5129724"/>
            <a:ext cx="999346" cy="400110"/>
          </a:xfrm>
          <a:prstGeom prst="rect">
            <a:avLst/>
          </a:prstGeom>
          <a:noFill/>
        </p:spPr>
        <p:txBody>
          <a:bodyPr wrap="square" rtlCol="0">
            <a:spAutoFit/>
          </a:bodyPr>
          <a:lstStyle/>
          <a:p>
            <a:pPr algn="ctr"/>
            <a:r>
              <a:rPr lang="pt-PT" sz="1000">
                <a:solidFill>
                  <a:schemeClr val="bg1"/>
                </a:solidFill>
                <a:latin typeface="Poppins" panose="00000500000000000000" pitchFamily="2" charset="0"/>
                <a:cs typeface="Poppins" panose="00000500000000000000" pitchFamily="2" charset="0"/>
              </a:rPr>
              <a:t>ROTATING MOVEMENT</a:t>
            </a:r>
          </a:p>
        </p:txBody>
      </p:sp>
      <p:pic>
        <p:nvPicPr>
          <p:cNvPr id="3" name="Imagem 2">
            <a:extLst>
              <a:ext uri="{FF2B5EF4-FFF2-40B4-BE49-F238E27FC236}">
                <a16:creationId xmlns:a16="http://schemas.microsoft.com/office/drawing/2014/main" id="{FB5D05E7-B2C6-D346-46E7-A1865ECCFCA1}"/>
              </a:ext>
            </a:extLst>
          </p:cNvPr>
          <p:cNvPicPr>
            <a:picLocks noChangeAspect="1"/>
          </p:cNvPicPr>
          <p:nvPr/>
        </p:nvPicPr>
        <p:blipFill>
          <a:blip r:embed="rId14"/>
          <a:stretch>
            <a:fillRect/>
          </a:stretch>
        </p:blipFill>
        <p:spPr>
          <a:xfrm flipH="1">
            <a:off x="7794383" y="4273332"/>
            <a:ext cx="160143" cy="665441"/>
          </a:xfrm>
          <a:prstGeom prst="rect">
            <a:avLst/>
          </a:prstGeom>
        </p:spPr>
      </p:pic>
      <p:pic>
        <p:nvPicPr>
          <p:cNvPr id="8" name="Imagem 7">
            <a:extLst>
              <a:ext uri="{FF2B5EF4-FFF2-40B4-BE49-F238E27FC236}">
                <a16:creationId xmlns:a16="http://schemas.microsoft.com/office/drawing/2014/main" id="{775C417C-716C-9D62-DAA1-2EAA60F30CF9}"/>
              </a:ext>
            </a:extLst>
          </p:cNvPr>
          <p:cNvPicPr>
            <a:picLocks noChangeAspect="1"/>
          </p:cNvPicPr>
          <p:nvPr/>
        </p:nvPicPr>
        <p:blipFill>
          <a:blip r:embed="rId15"/>
          <a:stretch>
            <a:fillRect/>
          </a:stretch>
        </p:blipFill>
        <p:spPr>
          <a:xfrm flipH="1">
            <a:off x="9421473" y="4246209"/>
            <a:ext cx="224950" cy="740713"/>
          </a:xfrm>
          <a:prstGeom prst="rect">
            <a:avLst/>
          </a:prstGeom>
        </p:spPr>
      </p:pic>
      <p:sp>
        <p:nvSpPr>
          <p:cNvPr id="13" name="CaixaDeTexto 12">
            <a:extLst>
              <a:ext uri="{FF2B5EF4-FFF2-40B4-BE49-F238E27FC236}">
                <a16:creationId xmlns:a16="http://schemas.microsoft.com/office/drawing/2014/main" id="{0AE32F2D-6FF8-2776-1CC4-BBB07428657A}"/>
              </a:ext>
            </a:extLst>
          </p:cNvPr>
          <p:cNvSpPr txBox="1"/>
          <p:nvPr/>
        </p:nvSpPr>
        <p:spPr>
          <a:xfrm>
            <a:off x="7948940" y="4401070"/>
            <a:ext cx="1790782" cy="461665"/>
          </a:xfrm>
          <a:prstGeom prst="rect">
            <a:avLst/>
          </a:prstGeom>
          <a:noFill/>
        </p:spPr>
        <p:txBody>
          <a:bodyPr wrap="square" rtlCol="0">
            <a:spAutoFit/>
          </a:bodyPr>
          <a:lstStyle/>
          <a:p>
            <a:r>
              <a:rPr lang="en-US" sz="1200">
                <a:solidFill>
                  <a:srgbClr val="016693"/>
                </a:solidFill>
                <a:latin typeface="Poppins" panose="00000500000000000000" pitchFamily="2" charset="0"/>
                <a:cs typeface="Poppins" panose="00000500000000000000" pitchFamily="2" charset="0"/>
                <a:sym typeface="Wingdings" panose="05000000000000000000" pitchFamily="2" charset="2"/>
              </a:rPr>
              <a:t>Bioactive Heads</a:t>
            </a:r>
          </a:p>
          <a:p>
            <a:r>
              <a:rPr lang="en-US" sz="1200">
                <a:solidFill>
                  <a:srgbClr val="879ADB"/>
                </a:solidFill>
                <a:latin typeface="Poppins" panose="00000500000000000000" pitchFamily="2" charset="0"/>
                <a:cs typeface="Poppins" panose="00000500000000000000" pitchFamily="2" charset="0"/>
                <a:sym typeface="Wingdings" panose="05000000000000000000" pitchFamily="2" charset="2"/>
              </a:rPr>
              <a:t>Short-term</a:t>
            </a:r>
          </a:p>
        </p:txBody>
      </p:sp>
      <p:sp>
        <p:nvSpPr>
          <p:cNvPr id="14" name="CaixaDeTexto 13">
            <a:extLst>
              <a:ext uri="{FF2B5EF4-FFF2-40B4-BE49-F238E27FC236}">
                <a16:creationId xmlns:a16="http://schemas.microsoft.com/office/drawing/2014/main" id="{89CC1188-7CA1-CFCE-6079-6988B763F5BA}"/>
              </a:ext>
            </a:extLst>
          </p:cNvPr>
          <p:cNvSpPr txBox="1"/>
          <p:nvPr/>
        </p:nvSpPr>
        <p:spPr>
          <a:xfrm>
            <a:off x="9646423" y="4404903"/>
            <a:ext cx="2118857" cy="461665"/>
          </a:xfrm>
          <a:prstGeom prst="rect">
            <a:avLst/>
          </a:prstGeom>
          <a:noFill/>
        </p:spPr>
        <p:txBody>
          <a:bodyPr wrap="square" rtlCol="0">
            <a:spAutoFit/>
          </a:bodyPr>
          <a:lstStyle/>
          <a:p>
            <a:r>
              <a:rPr lang="en-US" sz="1200">
                <a:solidFill>
                  <a:srgbClr val="016693"/>
                </a:solidFill>
                <a:latin typeface="Poppins" panose="00000500000000000000" pitchFamily="2" charset="0"/>
                <a:cs typeface="Poppins" panose="00000500000000000000" pitchFamily="2" charset="0"/>
                <a:sym typeface="Wingdings" panose="05000000000000000000" pitchFamily="2" charset="2"/>
              </a:rPr>
              <a:t>Battery-free Toothbrush</a:t>
            </a:r>
          </a:p>
          <a:p>
            <a:r>
              <a:rPr lang="en-US" sz="1200">
                <a:solidFill>
                  <a:srgbClr val="3CC279"/>
                </a:solidFill>
                <a:latin typeface="Poppins" panose="00000500000000000000" pitchFamily="2" charset="0"/>
                <a:cs typeface="Poppins" panose="00000500000000000000" pitchFamily="2" charset="0"/>
                <a:sym typeface="Wingdings" panose="05000000000000000000" pitchFamily="2" charset="2"/>
              </a:rPr>
              <a:t>Long-term</a:t>
            </a:r>
          </a:p>
        </p:txBody>
      </p:sp>
      <p:sp>
        <p:nvSpPr>
          <p:cNvPr id="19" name="CaixaDeTexto 18">
            <a:extLst>
              <a:ext uri="{FF2B5EF4-FFF2-40B4-BE49-F238E27FC236}">
                <a16:creationId xmlns:a16="http://schemas.microsoft.com/office/drawing/2014/main" id="{E1ECE1EE-02CC-B617-E833-F6FE613D3336}"/>
              </a:ext>
            </a:extLst>
          </p:cNvPr>
          <p:cNvSpPr txBox="1"/>
          <p:nvPr/>
        </p:nvSpPr>
        <p:spPr>
          <a:xfrm>
            <a:off x="7378252" y="3192000"/>
            <a:ext cx="4270589" cy="796115"/>
          </a:xfrm>
          <a:prstGeom prst="rect">
            <a:avLst/>
          </a:prstGeom>
          <a:noFill/>
        </p:spPr>
        <p:txBody>
          <a:bodyPr wrap="square" rtlCol="0">
            <a:spAutoFit/>
          </a:bodyPr>
          <a:lstStyle/>
          <a:p>
            <a:pPr algn="ctr">
              <a:lnSpc>
                <a:spcPct val="150000"/>
              </a:lnSpc>
            </a:pPr>
            <a:r>
              <a:rPr lang="en-GB" sz="1600">
                <a:solidFill>
                  <a:schemeClr val="accent1">
                    <a:lumMod val="50000"/>
                  </a:schemeClr>
                </a:solidFill>
                <a:latin typeface="Poppins" panose="00000500000000000000" pitchFamily="2" charset="0"/>
                <a:cs typeface="Poppins" panose="00000500000000000000" pitchFamily="2" charset="0"/>
              </a:rPr>
              <a:t>The solution is a highly durable toothbrush with replaceable heads.</a:t>
            </a:r>
            <a:endParaRPr lang="en-US" sz="1600">
              <a:solidFill>
                <a:schemeClr val="accent1">
                  <a:lumMod val="50000"/>
                </a:schemeClr>
              </a:solidFill>
              <a:latin typeface="Poppins" panose="00000500000000000000" pitchFamily="2" charset="0"/>
              <a:cs typeface="Poppins" panose="00000500000000000000" pitchFamily="2" charset="0"/>
            </a:endParaRPr>
          </a:p>
        </p:txBody>
      </p:sp>
      <p:sp>
        <p:nvSpPr>
          <p:cNvPr id="21" name="Marcador de Posição do Número do Diapositivo 20">
            <a:extLst>
              <a:ext uri="{FF2B5EF4-FFF2-40B4-BE49-F238E27FC236}">
                <a16:creationId xmlns:a16="http://schemas.microsoft.com/office/drawing/2014/main" id="{CA2C9F89-6344-72BB-4C22-5F9A0CCAC3DA}"/>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4</a:t>
            </a:fld>
            <a:endParaRPr lang="en-US" sz="1000">
              <a:latin typeface="Poppins" panose="00000500000000000000" pitchFamily="2" charset="0"/>
              <a:cs typeface="Poppins" panose="00000500000000000000" pitchFamily="2" charset="0"/>
            </a:endParaRPr>
          </a:p>
        </p:txBody>
      </p:sp>
      <p:sp>
        <p:nvSpPr>
          <p:cNvPr id="32" name="CaixaDeTexto 31">
            <a:extLst>
              <a:ext uri="{FF2B5EF4-FFF2-40B4-BE49-F238E27FC236}">
                <a16:creationId xmlns:a16="http://schemas.microsoft.com/office/drawing/2014/main" id="{CF25311E-4A8D-428A-0CE2-EBCA4E29FDD7}"/>
              </a:ext>
            </a:extLst>
          </p:cNvPr>
          <p:cNvSpPr txBox="1"/>
          <p:nvPr/>
        </p:nvSpPr>
        <p:spPr>
          <a:xfrm>
            <a:off x="5785439" y="2090469"/>
            <a:ext cx="1743361" cy="246221"/>
          </a:xfrm>
          <a:prstGeom prst="rect">
            <a:avLst/>
          </a:prstGeom>
          <a:noFill/>
        </p:spPr>
        <p:txBody>
          <a:bodyPr wrap="square" rtlCol="0">
            <a:spAutoFit/>
          </a:bodyPr>
          <a:lstStyle/>
          <a:p>
            <a:r>
              <a:rPr lang="pt-PT" sz="1000">
                <a:solidFill>
                  <a:schemeClr val="bg1">
                    <a:lumMod val="65000"/>
                  </a:schemeClr>
                </a:solidFill>
              </a:rPr>
              <a:t>HIGHER EFFICIENCY</a:t>
            </a:r>
            <a:endParaRPr lang="en-US" sz="1000">
              <a:solidFill>
                <a:schemeClr val="bg1">
                  <a:lumMod val="65000"/>
                </a:schemeClr>
              </a:solidFill>
            </a:endParaRPr>
          </a:p>
        </p:txBody>
      </p:sp>
      <p:sp>
        <p:nvSpPr>
          <p:cNvPr id="59" name="CaixaDeTexto 58">
            <a:extLst>
              <a:ext uri="{FF2B5EF4-FFF2-40B4-BE49-F238E27FC236}">
                <a16:creationId xmlns:a16="http://schemas.microsoft.com/office/drawing/2014/main" id="{9725B277-57FE-6976-4FDF-2F1695864C4C}"/>
              </a:ext>
            </a:extLst>
          </p:cNvPr>
          <p:cNvSpPr txBox="1"/>
          <p:nvPr/>
        </p:nvSpPr>
        <p:spPr>
          <a:xfrm>
            <a:off x="5765987" y="3158309"/>
            <a:ext cx="1743361" cy="246221"/>
          </a:xfrm>
          <a:prstGeom prst="rect">
            <a:avLst/>
          </a:prstGeom>
          <a:noFill/>
        </p:spPr>
        <p:txBody>
          <a:bodyPr wrap="square" rtlCol="0">
            <a:spAutoFit/>
          </a:bodyPr>
          <a:lstStyle/>
          <a:p>
            <a:r>
              <a:rPr lang="pt-PT" sz="1000">
                <a:solidFill>
                  <a:schemeClr val="bg1">
                    <a:lumMod val="65000"/>
                  </a:schemeClr>
                </a:solidFill>
              </a:rPr>
              <a:t>MORE SUSTAINABLE</a:t>
            </a:r>
            <a:endParaRPr lang="en-US" sz="1000">
              <a:solidFill>
                <a:schemeClr val="bg1">
                  <a:lumMod val="65000"/>
                </a:schemeClr>
              </a:solidFill>
            </a:endParaRPr>
          </a:p>
        </p:txBody>
      </p:sp>
      <p:sp>
        <p:nvSpPr>
          <p:cNvPr id="60" name="CaixaDeTexto 59">
            <a:extLst>
              <a:ext uri="{FF2B5EF4-FFF2-40B4-BE49-F238E27FC236}">
                <a16:creationId xmlns:a16="http://schemas.microsoft.com/office/drawing/2014/main" id="{4AA7E875-1B67-4C30-5032-2D6B8BFB4ED3}"/>
              </a:ext>
            </a:extLst>
          </p:cNvPr>
          <p:cNvSpPr txBox="1"/>
          <p:nvPr/>
        </p:nvSpPr>
        <p:spPr>
          <a:xfrm>
            <a:off x="5808398" y="4551904"/>
            <a:ext cx="1743361" cy="246221"/>
          </a:xfrm>
          <a:prstGeom prst="rect">
            <a:avLst/>
          </a:prstGeom>
          <a:noFill/>
        </p:spPr>
        <p:txBody>
          <a:bodyPr wrap="square" rtlCol="0">
            <a:spAutoFit/>
          </a:bodyPr>
          <a:lstStyle/>
          <a:p>
            <a:r>
              <a:rPr lang="pt-PT" sz="1000">
                <a:solidFill>
                  <a:schemeClr val="bg1">
                    <a:lumMod val="65000"/>
                  </a:schemeClr>
                </a:solidFill>
              </a:rPr>
              <a:t>EXTENDED LIFESPAN</a:t>
            </a:r>
            <a:endParaRPr lang="en-US" sz="1000">
              <a:solidFill>
                <a:schemeClr val="bg1">
                  <a:lumMod val="65000"/>
                </a:schemeClr>
              </a:solidFill>
            </a:endParaRPr>
          </a:p>
        </p:txBody>
      </p:sp>
      <p:sp>
        <p:nvSpPr>
          <p:cNvPr id="61" name="CaixaDeTexto 60">
            <a:extLst>
              <a:ext uri="{FF2B5EF4-FFF2-40B4-BE49-F238E27FC236}">
                <a16:creationId xmlns:a16="http://schemas.microsoft.com/office/drawing/2014/main" id="{C49ED5A8-1C04-0C9D-E4B3-37FBFD7C4FD3}"/>
              </a:ext>
            </a:extLst>
          </p:cNvPr>
          <p:cNvSpPr txBox="1"/>
          <p:nvPr/>
        </p:nvSpPr>
        <p:spPr>
          <a:xfrm>
            <a:off x="5785439" y="5991448"/>
            <a:ext cx="2008944" cy="246221"/>
          </a:xfrm>
          <a:prstGeom prst="rect">
            <a:avLst/>
          </a:prstGeom>
          <a:noFill/>
        </p:spPr>
        <p:txBody>
          <a:bodyPr wrap="square" rtlCol="0">
            <a:spAutoFit/>
          </a:bodyPr>
          <a:lstStyle/>
          <a:p>
            <a:r>
              <a:rPr lang="pt-PT" sz="1000">
                <a:solidFill>
                  <a:schemeClr val="bg1">
                    <a:lumMod val="65000"/>
                  </a:schemeClr>
                </a:solidFill>
              </a:rPr>
              <a:t>SAME CONFORT</a:t>
            </a:r>
            <a:endParaRPr lang="en-US" sz="1000">
              <a:solidFill>
                <a:schemeClr val="bg1">
                  <a:lumMod val="65000"/>
                </a:schemeClr>
              </a:solidFill>
            </a:endParaRPr>
          </a:p>
        </p:txBody>
      </p:sp>
      <p:pic>
        <p:nvPicPr>
          <p:cNvPr id="5" name="Picture 4" descr="A black background with white text&#10;&#10;Description automatically generated">
            <a:extLst>
              <a:ext uri="{FF2B5EF4-FFF2-40B4-BE49-F238E27FC236}">
                <a16:creationId xmlns:a16="http://schemas.microsoft.com/office/drawing/2014/main" id="{19D46A03-8C2C-88B1-54EC-4B82F1093B4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Tree>
    <p:extLst>
      <p:ext uri="{BB962C8B-B14F-4D97-AF65-F5344CB8AC3E}">
        <p14:creationId xmlns:p14="http://schemas.microsoft.com/office/powerpoint/2010/main" val="144222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a:solidFill>
                  <a:srgbClr val="056895"/>
                </a:solidFill>
                <a:effectLst/>
                <a:latin typeface="Poppins" panose="00000500000000000000" pitchFamily="2" charset="0"/>
              </a:rPr>
              <a:t>Deal</a:t>
            </a:r>
          </a:p>
        </p:txBody>
      </p:sp>
      <p:sp>
        <p:nvSpPr>
          <p:cNvPr id="8" name="Retângulo: Cantos Arredondados 7">
            <a:extLst>
              <a:ext uri="{FF2B5EF4-FFF2-40B4-BE49-F238E27FC236}">
                <a16:creationId xmlns:a16="http://schemas.microsoft.com/office/drawing/2014/main" id="{C05C1CD8-3042-9E12-DE09-1888C52074FD}"/>
              </a:ext>
            </a:extLst>
          </p:cNvPr>
          <p:cNvSpPr/>
          <p:nvPr/>
        </p:nvSpPr>
        <p:spPr>
          <a:xfrm>
            <a:off x="1356527" y="3017715"/>
            <a:ext cx="1820782" cy="1092244"/>
          </a:xfrm>
          <a:prstGeom prst="roundRect">
            <a:avLst/>
          </a:prstGeom>
          <a:solidFill>
            <a:srgbClr val="63D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Final Customer</a:t>
            </a:r>
          </a:p>
          <a:p>
            <a:pPr algn="ctr"/>
            <a:r>
              <a:rPr lang="en-US" b="1" dirty="0">
                <a:latin typeface="Poppins" panose="00000500000000000000" pitchFamily="2" charset="0"/>
                <a:cs typeface="Poppins" panose="00000500000000000000" pitchFamily="2" charset="0"/>
              </a:rPr>
              <a:t>B2C</a:t>
            </a:r>
          </a:p>
        </p:txBody>
      </p:sp>
      <p:sp>
        <p:nvSpPr>
          <p:cNvPr id="19" name="Retângulo: Cantos Arredondados 18">
            <a:extLst>
              <a:ext uri="{FF2B5EF4-FFF2-40B4-BE49-F238E27FC236}">
                <a16:creationId xmlns:a16="http://schemas.microsoft.com/office/drawing/2014/main" id="{28EF0F8F-0AF5-16C2-3277-9D13B831AA8A}"/>
              </a:ext>
            </a:extLst>
          </p:cNvPr>
          <p:cNvSpPr/>
          <p:nvPr/>
        </p:nvSpPr>
        <p:spPr>
          <a:xfrm>
            <a:off x="8835623" y="3017715"/>
            <a:ext cx="1820782" cy="1092244"/>
          </a:xfrm>
          <a:prstGeom prst="roundRect">
            <a:avLst/>
          </a:prstGeom>
          <a:solidFill>
            <a:srgbClr val="056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oppins" panose="00000500000000000000" pitchFamily="2" charset="0"/>
                <a:cs typeface="Poppins" panose="00000500000000000000" pitchFamily="2" charset="0"/>
              </a:rPr>
              <a:t>Large Retail</a:t>
            </a:r>
          </a:p>
          <a:p>
            <a:pPr algn="ctr"/>
            <a:r>
              <a:rPr lang="en-US" b="1" dirty="0">
                <a:latin typeface="Poppins" panose="00000500000000000000" pitchFamily="2" charset="0"/>
                <a:cs typeface="Poppins" panose="00000500000000000000" pitchFamily="2" charset="0"/>
              </a:rPr>
              <a:t>B2B</a:t>
            </a:r>
          </a:p>
        </p:txBody>
      </p:sp>
      <p:cxnSp>
        <p:nvCxnSpPr>
          <p:cNvPr id="24" name="Conexão reta unidirecional 23">
            <a:extLst>
              <a:ext uri="{FF2B5EF4-FFF2-40B4-BE49-F238E27FC236}">
                <a16:creationId xmlns:a16="http://schemas.microsoft.com/office/drawing/2014/main" id="{D8719874-1944-3024-4AF0-B50C24589D43}"/>
              </a:ext>
            </a:extLst>
          </p:cNvPr>
          <p:cNvCxnSpPr>
            <a:cxnSpLocks/>
          </p:cNvCxnSpPr>
          <p:nvPr/>
        </p:nvCxnSpPr>
        <p:spPr>
          <a:xfrm>
            <a:off x="7366000" y="3391787"/>
            <a:ext cx="1035355" cy="0"/>
          </a:xfrm>
          <a:prstGeom prst="straightConnector1">
            <a:avLst/>
          </a:prstGeom>
          <a:ln w="57150">
            <a:solidFill>
              <a:srgbClr val="05689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xão reta unidirecional 25">
            <a:extLst>
              <a:ext uri="{FF2B5EF4-FFF2-40B4-BE49-F238E27FC236}">
                <a16:creationId xmlns:a16="http://schemas.microsoft.com/office/drawing/2014/main" id="{DC12B530-9B33-5E56-26D4-96AFD443622A}"/>
              </a:ext>
            </a:extLst>
          </p:cNvPr>
          <p:cNvCxnSpPr>
            <a:cxnSpLocks/>
          </p:cNvCxnSpPr>
          <p:nvPr/>
        </p:nvCxnSpPr>
        <p:spPr>
          <a:xfrm>
            <a:off x="3592946" y="3391787"/>
            <a:ext cx="1035355" cy="0"/>
          </a:xfrm>
          <a:prstGeom prst="straightConnector1">
            <a:avLst/>
          </a:prstGeom>
          <a:ln w="57150">
            <a:solidFill>
              <a:srgbClr val="ABAAC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AF6C257A-9FD9-74F1-3286-BA5206EDF6FA}"/>
              </a:ext>
            </a:extLst>
          </p:cNvPr>
          <p:cNvCxnSpPr>
            <a:cxnSpLocks/>
          </p:cNvCxnSpPr>
          <p:nvPr/>
        </p:nvCxnSpPr>
        <p:spPr>
          <a:xfrm flipH="1">
            <a:off x="3592946" y="3756233"/>
            <a:ext cx="1035355" cy="0"/>
          </a:xfrm>
          <a:prstGeom prst="straightConnector1">
            <a:avLst/>
          </a:prstGeom>
          <a:ln w="57150">
            <a:solidFill>
              <a:srgbClr val="63D7A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xão reta unidirecional 29">
            <a:extLst>
              <a:ext uri="{FF2B5EF4-FFF2-40B4-BE49-F238E27FC236}">
                <a16:creationId xmlns:a16="http://schemas.microsoft.com/office/drawing/2014/main" id="{0EB0406E-ACD8-B009-B337-C7D7C11B450C}"/>
              </a:ext>
            </a:extLst>
          </p:cNvPr>
          <p:cNvCxnSpPr>
            <a:cxnSpLocks/>
          </p:cNvCxnSpPr>
          <p:nvPr/>
        </p:nvCxnSpPr>
        <p:spPr>
          <a:xfrm flipH="1">
            <a:off x="7365999" y="3756233"/>
            <a:ext cx="1035355" cy="0"/>
          </a:xfrm>
          <a:prstGeom prst="straightConnector1">
            <a:avLst/>
          </a:prstGeom>
          <a:ln w="57150">
            <a:solidFill>
              <a:srgbClr val="ABAACE"/>
            </a:solidFill>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546158DF-28F4-7825-B5A0-FE0CF75C3AAF}"/>
              </a:ext>
            </a:extLst>
          </p:cNvPr>
          <p:cNvSpPr txBox="1"/>
          <p:nvPr/>
        </p:nvSpPr>
        <p:spPr>
          <a:xfrm>
            <a:off x="3244175" y="4264074"/>
            <a:ext cx="1730835" cy="369332"/>
          </a:xfrm>
          <a:prstGeom prst="rect">
            <a:avLst/>
          </a:prstGeom>
          <a:noFill/>
        </p:spPr>
        <p:txBody>
          <a:bodyPr wrap="square" rtlCol="0">
            <a:spAutoFit/>
          </a:bodyPr>
          <a:lstStyle/>
          <a:p>
            <a:pPr algn="ctr"/>
            <a:r>
              <a:rPr lang="pt-PT" b="1">
                <a:solidFill>
                  <a:srgbClr val="114342"/>
                </a:solidFill>
                <a:cs typeface="Arial" panose="020B0604020202020204" pitchFamily="34" charset="0"/>
              </a:rPr>
              <a:t>€ 9 / unit </a:t>
            </a:r>
          </a:p>
        </p:txBody>
      </p:sp>
      <p:sp>
        <p:nvSpPr>
          <p:cNvPr id="35" name="CaixaDeTexto 34">
            <a:extLst>
              <a:ext uri="{FF2B5EF4-FFF2-40B4-BE49-F238E27FC236}">
                <a16:creationId xmlns:a16="http://schemas.microsoft.com/office/drawing/2014/main" id="{BFA89905-3933-647B-7EC0-4E213C8FDE93}"/>
              </a:ext>
            </a:extLst>
          </p:cNvPr>
          <p:cNvSpPr txBox="1"/>
          <p:nvPr/>
        </p:nvSpPr>
        <p:spPr>
          <a:xfrm>
            <a:off x="6929348" y="4308066"/>
            <a:ext cx="1908655" cy="369332"/>
          </a:xfrm>
          <a:prstGeom prst="rect">
            <a:avLst/>
          </a:prstGeom>
          <a:noFill/>
        </p:spPr>
        <p:txBody>
          <a:bodyPr wrap="square" rtlCol="0">
            <a:spAutoFit/>
          </a:bodyPr>
          <a:lstStyle>
            <a:defPPr>
              <a:defRPr lang="en-US"/>
            </a:defPPr>
            <a:lvl1pPr algn="ctr">
              <a:defRPr sz="1600" b="1">
                <a:solidFill>
                  <a:srgbClr val="114342"/>
                </a:solidFill>
                <a:cs typeface="Arial" panose="020B0604020202020204" pitchFamily="34" charset="0"/>
              </a:defRPr>
            </a:lvl1pPr>
          </a:lstStyle>
          <a:p>
            <a:r>
              <a:rPr lang="en-US" sz="1800"/>
              <a:t>€ 450 / 100 units </a:t>
            </a:r>
          </a:p>
        </p:txBody>
      </p:sp>
      <p:sp>
        <p:nvSpPr>
          <p:cNvPr id="36" name="CaixaDeTexto 35">
            <a:extLst>
              <a:ext uri="{FF2B5EF4-FFF2-40B4-BE49-F238E27FC236}">
                <a16:creationId xmlns:a16="http://schemas.microsoft.com/office/drawing/2014/main" id="{20C2B65B-2868-5448-9F8B-4349FE46C487}"/>
              </a:ext>
            </a:extLst>
          </p:cNvPr>
          <p:cNvSpPr txBox="1"/>
          <p:nvPr/>
        </p:nvSpPr>
        <p:spPr>
          <a:xfrm>
            <a:off x="3207433" y="2278459"/>
            <a:ext cx="1888641" cy="646331"/>
          </a:xfrm>
          <a:prstGeom prst="rect">
            <a:avLst/>
          </a:prstGeom>
          <a:noFill/>
        </p:spPr>
        <p:txBody>
          <a:bodyPr wrap="square" rtlCol="0">
            <a:spAutoFit/>
          </a:bodyPr>
          <a:lstStyle/>
          <a:p>
            <a:pPr algn="ctr"/>
            <a:r>
              <a:rPr lang="en-US" b="1">
                <a:solidFill>
                  <a:srgbClr val="114342"/>
                </a:solidFill>
                <a:cs typeface="Arial" panose="020B0604020202020204" pitchFamily="34" charset="0"/>
              </a:rPr>
              <a:t>Bioactive toothbrush heads </a:t>
            </a:r>
          </a:p>
        </p:txBody>
      </p:sp>
      <p:sp>
        <p:nvSpPr>
          <p:cNvPr id="37" name="CaixaDeTexto 36">
            <a:extLst>
              <a:ext uri="{FF2B5EF4-FFF2-40B4-BE49-F238E27FC236}">
                <a16:creationId xmlns:a16="http://schemas.microsoft.com/office/drawing/2014/main" id="{DAB19B5F-9DFA-FC52-C677-A8ADA50CF343}"/>
              </a:ext>
            </a:extLst>
          </p:cNvPr>
          <p:cNvSpPr txBox="1"/>
          <p:nvPr/>
        </p:nvSpPr>
        <p:spPr>
          <a:xfrm>
            <a:off x="6926968" y="2271454"/>
            <a:ext cx="1878531" cy="646331"/>
          </a:xfrm>
          <a:prstGeom prst="rect">
            <a:avLst/>
          </a:prstGeom>
          <a:noFill/>
        </p:spPr>
        <p:txBody>
          <a:bodyPr wrap="square" rtlCol="0">
            <a:spAutoFit/>
          </a:bodyPr>
          <a:lstStyle/>
          <a:p>
            <a:pPr algn="ctr"/>
            <a:r>
              <a:rPr lang="en-US" b="1">
                <a:solidFill>
                  <a:srgbClr val="114342"/>
                </a:solidFill>
                <a:cs typeface="Arial" panose="020B0604020202020204" pitchFamily="34" charset="0"/>
              </a:rPr>
              <a:t>Bioactive toothbrush heads </a:t>
            </a:r>
          </a:p>
        </p:txBody>
      </p:sp>
      <p:pic>
        <p:nvPicPr>
          <p:cNvPr id="13" name="Imagem 32">
            <a:extLst>
              <a:ext uri="{FF2B5EF4-FFF2-40B4-BE49-F238E27FC236}">
                <a16:creationId xmlns:a16="http://schemas.microsoft.com/office/drawing/2014/main" id="{A798E3AD-617E-6A59-B8FA-263A5C00551E}"/>
              </a:ext>
            </a:extLst>
          </p:cNvPr>
          <p:cNvPicPr>
            <a:picLocks noChangeAspect="1"/>
          </p:cNvPicPr>
          <p:nvPr/>
        </p:nvPicPr>
        <p:blipFill rotWithShape="1">
          <a:blip r:embed="rId3">
            <a:extLst>
              <a:ext uri="{28A0092B-C50C-407E-A947-70E740481C1C}">
                <a14:useLocalDpi xmlns:a14="http://schemas.microsoft.com/office/drawing/2010/main" val="0"/>
              </a:ext>
            </a:extLst>
          </a:blip>
          <a:srcRect l="58269" t="32726" r="20790" b="39382"/>
          <a:stretch/>
        </p:blipFill>
        <p:spPr>
          <a:xfrm flipH="1">
            <a:off x="4920417" y="2513803"/>
            <a:ext cx="2175511" cy="2153408"/>
          </a:xfrm>
          <a:prstGeom prst="ellipse">
            <a:avLst/>
          </a:prstGeom>
          <a:ln w="63500" cap="rnd">
            <a:noFill/>
          </a:ln>
          <a:effectLst/>
        </p:spPr>
      </p:pic>
      <p:sp>
        <p:nvSpPr>
          <p:cNvPr id="15" name="Slide Number Placeholder 14">
            <a:extLst>
              <a:ext uri="{FF2B5EF4-FFF2-40B4-BE49-F238E27FC236}">
                <a16:creationId xmlns:a16="http://schemas.microsoft.com/office/drawing/2014/main" id="{555ED204-B06D-3459-4925-A72F0CBC9BEC}"/>
              </a:ext>
            </a:extLst>
          </p:cNvPr>
          <p:cNvSpPr>
            <a:spLocks noGrp="1"/>
          </p:cNvSpPr>
          <p:nvPr>
            <p:ph type="sldNum" sz="quarter" idx="12"/>
          </p:nvPr>
        </p:nvSpPr>
        <p:spPr/>
        <p:txBody>
          <a:bodyPr/>
          <a:lstStyle/>
          <a:p>
            <a:fld id="{B7CD2327-716D-4722-B4AC-EC02E1C88AD7}" type="slidenum">
              <a:rPr lang="en-US" smtClean="0"/>
              <a:t>5</a:t>
            </a:fld>
            <a:endParaRPr lang="en-US"/>
          </a:p>
        </p:txBody>
      </p:sp>
      <p:pic>
        <p:nvPicPr>
          <p:cNvPr id="18" name="Picture 17" descr="A black background with white text&#10;&#10;Description automatically generated">
            <a:extLst>
              <a:ext uri="{FF2B5EF4-FFF2-40B4-BE49-F238E27FC236}">
                <a16:creationId xmlns:a16="http://schemas.microsoft.com/office/drawing/2014/main" id="{682D45A4-5622-8F60-0E73-0F01398FA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Tree>
    <p:extLst>
      <p:ext uri="{BB962C8B-B14F-4D97-AF65-F5344CB8AC3E}">
        <p14:creationId xmlns:p14="http://schemas.microsoft.com/office/powerpoint/2010/main" val="53329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tângulo: Cantos Diagonais Arredondados 133">
            <a:extLst>
              <a:ext uri="{FF2B5EF4-FFF2-40B4-BE49-F238E27FC236}">
                <a16:creationId xmlns:a16="http://schemas.microsoft.com/office/drawing/2014/main" id="{D6339957-4127-621B-1204-61B61BEF8DFE}"/>
              </a:ext>
            </a:extLst>
          </p:cNvPr>
          <p:cNvSpPr/>
          <p:nvPr/>
        </p:nvSpPr>
        <p:spPr>
          <a:xfrm>
            <a:off x="7351552" y="4222652"/>
            <a:ext cx="3092005" cy="559079"/>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5" name="Retângulo: Cantos Diagonais Arredondados 134">
            <a:extLst>
              <a:ext uri="{FF2B5EF4-FFF2-40B4-BE49-F238E27FC236}">
                <a16:creationId xmlns:a16="http://schemas.microsoft.com/office/drawing/2014/main" id="{AF7A4227-5706-A65F-9127-894210595A65}"/>
              </a:ext>
            </a:extLst>
          </p:cNvPr>
          <p:cNvSpPr/>
          <p:nvPr/>
        </p:nvSpPr>
        <p:spPr>
          <a:xfrm>
            <a:off x="10526334" y="4228478"/>
            <a:ext cx="771736" cy="537627"/>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6" name="Retângulo: Cantos Diagonais Arredondados 135">
            <a:extLst>
              <a:ext uri="{FF2B5EF4-FFF2-40B4-BE49-F238E27FC236}">
                <a16:creationId xmlns:a16="http://schemas.microsoft.com/office/drawing/2014/main" id="{EA7C637D-9151-B5F4-0013-A2DF9167F799}"/>
              </a:ext>
            </a:extLst>
          </p:cNvPr>
          <p:cNvSpPr/>
          <p:nvPr/>
        </p:nvSpPr>
        <p:spPr>
          <a:xfrm>
            <a:off x="7351552" y="4857667"/>
            <a:ext cx="3092005" cy="559079"/>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7" name="Retângulo: Cantos Diagonais Arredondados 136">
            <a:extLst>
              <a:ext uri="{FF2B5EF4-FFF2-40B4-BE49-F238E27FC236}">
                <a16:creationId xmlns:a16="http://schemas.microsoft.com/office/drawing/2014/main" id="{035466BF-BA63-655E-C7D0-F74375100DA9}"/>
              </a:ext>
            </a:extLst>
          </p:cNvPr>
          <p:cNvSpPr/>
          <p:nvPr/>
        </p:nvSpPr>
        <p:spPr>
          <a:xfrm>
            <a:off x="10526334" y="4863493"/>
            <a:ext cx="771736" cy="537627"/>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1" name="Retângulo: Cantos Diagonais Arredondados 130">
            <a:extLst>
              <a:ext uri="{FF2B5EF4-FFF2-40B4-BE49-F238E27FC236}">
                <a16:creationId xmlns:a16="http://schemas.microsoft.com/office/drawing/2014/main" id="{A573F5AD-7212-97F4-C828-CCA32E7F52F1}"/>
              </a:ext>
            </a:extLst>
          </p:cNvPr>
          <p:cNvSpPr/>
          <p:nvPr/>
        </p:nvSpPr>
        <p:spPr>
          <a:xfrm>
            <a:off x="7334560" y="3587690"/>
            <a:ext cx="3092005" cy="559079"/>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3" name="Retângulo: Cantos Diagonais Arredondados 132">
            <a:extLst>
              <a:ext uri="{FF2B5EF4-FFF2-40B4-BE49-F238E27FC236}">
                <a16:creationId xmlns:a16="http://schemas.microsoft.com/office/drawing/2014/main" id="{F73352EA-AB6D-2394-9795-466BD6E858DE}"/>
              </a:ext>
            </a:extLst>
          </p:cNvPr>
          <p:cNvSpPr/>
          <p:nvPr/>
        </p:nvSpPr>
        <p:spPr>
          <a:xfrm>
            <a:off x="10509342" y="3593516"/>
            <a:ext cx="771736" cy="537627"/>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32" name="Retângulo: Cantos Diagonais Arredondados 131">
            <a:extLst>
              <a:ext uri="{FF2B5EF4-FFF2-40B4-BE49-F238E27FC236}">
                <a16:creationId xmlns:a16="http://schemas.microsoft.com/office/drawing/2014/main" id="{3C4F80C6-FEDB-A1E3-6582-1DF59A56C3B1}"/>
              </a:ext>
            </a:extLst>
          </p:cNvPr>
          <p:cNvSpPr/>
          <p:nvPr/>
        </p:nvSpPr>
        <p:spPr>
          <a:xfrm>
            <a:off x="10526334" y="2924449"/>
            <a:ext cx="771736" cy="537627"/>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52" name="Oval 51">
            <a:extLst>
              <a:ext uri="{FF2B5EF4-FFF2-40B4-BE49-F238E27FC236}">
                <a16:creationId xmlns:a16="http://schemas.microsoft.com/office/drawing/2014/main" id="{2220151F-E62F-51FB-7EB0-4D69308B9E39}"/>
              </a:ext>
            </a:extLst>
          </p:cNvPr>
          <p:cNvSpPr/>
          <p:nvPr/>
        </p:nvSpPr>
        <p:spPr>
          <a:xfrm>
            <a:off x="2426927" y="1237621"/>
            <a:ext cx="4497643" cy="4497643"/>
          </a:xfrm>
          <a:prstGeom prst="ellipse">
            <a:avLst/>
          </a:prstGeom>
          <a:solidFill>
            <a:srgbClr val="8785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6B8AD7A-E38A-382D-5150-05F074BA02B8}"/>
              </a:ext>
            </a:extLst>
          </p:cNvPr>
          <p:cNvSpPr/>
          <p:nvPr/>
        </p:nvSpPr>
        <p:spPr>
          <a:xfrm>
            <a:off x="3322004" y="3000766"/>
            <a:ext cx="2668633" cy="2735982"/>
          </a:xfrm>
          <a:prstGeom prst="ellipse">
            <a:avLst/>
          </a:prstGeom>
          <a:solidFill>
            <a:srgbClr val="8785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D07208D-DB8A-57EF-8A38-BB545F645C0D}"/>
              </a:ext>
            </a:extLst>
          </p:cNvPr>
          <p:cNvSpPr/>
          <p:nvPr/>
        </p:nvSpPr>
        <p:spPr>
          <a:xfrm>
            <a:off x="3701109" y="3849206"/>
            <a:ext cx="1839631" cy="1886058"/>
          </a:xfrm>
          <a:prstGeom prst="ellipse">
            <a:avLst/>
          </a:prstGeom>
          <a:solidFill>
            <a:srgbClr val="8785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9E2413F-06FF-E035-CF42-728EE46B0338}"/>
              </a:ext>
            </a:extLst>
          </p:cNvPr>
          <p:cNvSpPr/>
          <p:nvPr/>
        </p:nvSpPr>
        <p:spPr>
          <a:xfrm>
            <a:off x="3911146" y="4273889"/>
            <a:ext cx="1425402" cy="1461375"/>
          </a:xfrm>
          <a:prstGeom prst="ellipse">
            <a:avLst/>
          </a:prstGeom>
          <a:solidFill>
            <a:srgbClr val="8785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E8A2363-1D7B-AD58-8ED3-0489A5978A31}"/>
              </a:ext>
            </a:extLst>
          </p:cNvPr>
          <p:cNvSpPr/>
          <p:nvPr/>
        </p:nvSpPr>
        <p:spPr>
          <a:xfrm>
            <a:off x="4167458" y="4800932"/>
            <a:ext cx="912779" cy="935815"/>
          </a:xfrm>
          <a:prstGeom prst="ellipse">
            <a:avLst/>
          </a:prstGeom>
          <a:solidFill>
            <a:srgbClr val="8785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a:solidFill>
                  <a:srgbClr val="056895"/>
                </a:solidFill>
                <a:effectLst/>
                <a:latin typeface="Poppins" panose="00000500000000000000" pitchFamily="2" charset="0"/>
              </a:rPr>
              <a:t>Beachhead Market</a:t>
            </a:r>
          </a:p>
        </p:txBody>
      </p:sp>
      <p:sp>
        <p:nvSpPr>
          <p:cNvPr id="41" name="CaixaDeTexto 40">
            <a:extLst>
              <a:ext uri="{FF2B5EF4-FFF2-40B4-BE49-F238E27FC236}">
                <a16:creationId xmlns:a16="http://schemas.microsoft.com/office/drawing/2014/main" id="{3D763461-9E21-1F18-4257-9862E145FC1F}"/>
              </a:ext>
            </a:extLst>
          </p:cNvPr>
          <p:cNvSpPr txBox="1"/>
          <p:nvPr/>
        </p:nvSpPr>
        <p:spPr>
          <a:xfrm>
            <a:off x="1467315" y="5022617"/>
            <a:ext cx="1360631" cy="261610"/>
          </a:xfrm>
          <a:prstGeom prst="rect">
            <a:avLst/>
          </a:prstGeom>
          <a:noFill/>
        </p:spPr>
        <p:txBody>
          <a:bodyPr wrap="square" rtlCol="0">
            <a:spAutoFit/>
          </a:bodyPr>
          <a:lstStyle/>
          <a:p>
            <a:pPr algn="r"/>
            <a:r>
              <a:rPr lang="pt-PT" sz="1100" dirty="0">
                <a:solidFill>
                  <a:schemeClr val="bg2">
                    <a:lumMod val="25000"/>
                  </a:schemeClr>
                </a:solidFill>
                <a:latin typeface="Poppins" panose="00000500000000000000" pitchFamily="2" charset="0"/>
                <a:cs typeface="Poppins" panose="00000500000000000000" pitchFamily="2" charset="0"/>
              </a:rPr>
              <a:t>Online (PT) </a:t>
            </a:r>
            <a:r>
              <a:rPr lang="pt-PT" sz="1050" dirty="0">
                <a:solidFill>
                  <a:schemeClr val="tx2">
                    <a:lumMod val="40000"/>
                    <a:lumOff val="60000"/>
                  </a:schemeClr>
                </a:solidFill>
                <a:latin typeface="Poppins" panose="00000500000000000000" pitchFamily="2" charset="0"/>
                <a:cs typeface="Poppins" panose="00000500000000000000" pitchFamily="2" charset="0"/>
              </a:rPr>
              <a:t>16%*</a:t>
            </a:r>
            <a:endParaRPr lang="en-US" sz="1100" dirty="0">
              <a:solidFill>
                <a:schemeClr val="tx2">
                  <a:lumMod val="40000"/>
                  <a:lumOff val="60000"/>
                </a:schemeClr>
              </a:solidFill>
              <a:latin typeface="Poppins" panose="00000500000000000000" pitchFamily="2" charset="0"/>
              <a:cs typeface="Poppins" panose="00000500000000000000" pitchFamily="2" charset="0"/>
            </a:endParaRPr>
          </a:p>
        </p:txBody>
      </p:sp>
      <p:sp>
        <p:nvSpPr>
          <p:cNvPr id="42" name="CaixaDeTexto 41">
            <a:extLst>
              <a:ext uri="{FF2B5EF4-FFF2-40B4-BE49-F238E27FC236}">
                <a16:creationId xmlns:a16="http://schemas.microsoft.com/office/drawing/2014/main" id="{566669BC-1644-895D-5D80-CCB9968B8951}"/>
              </a:ext>
            </a:extLst>
          </p:cNvPr>
          <p:cNvSpPr txBox="1"/>
          <p:nvPr/>
        </p:nvSpPr>
        <p:spPr>
          <a:xfrm>
            <a:off x="2356378" y="5590909"/>
            <a:ext cx="1288736" cy="261610"/>
          </a:xfrm>
          <a:prstGeom prst="rect">
            <a:avLst/>
          </a:prstGeom>
          <a:noFill/>
        </p:spPr>
        <p:txBody>
          <a:bodyPr wrap="square" rtlCol="0">
            <a:spAutoFit/>
          </a:bodyPr>
          <a:lstStyle/>
          <a:p>
            <a:pPr algn="r"/>
            <a:r>
              <a:rPr lang="en-US" sz="1100">
                <a:solidFill>
                  <a:schemeClr val="bg2">
                    <a:lumMod val="25000"/>
                  </a:schemeClr>
                </a:solidFill>
                <a:latin typeface="Poppins" panose="00000500000000000000" pitchFamily="2" charset="0"/>
                <a:cs typeface="Poppins" panose="00000500000000000000" pitchFamily="2" charset="0"/>
              </a:rPr>
              <a:t>Dentist (PT) </a:t>
            </a:r>
            <a:r>
              <a:rPr lang="en-US" sz="1050">
                <a:solidFill>
                  <a:schemeClr val="tx2">
                    <a:lumMod val="40000"/>
                    <a:lumOff val="60000"/>
                  </a:schemeClr>
                </a:solidFill>
                <a:latin typeface="Poppins" panose="00000500000000000000" pitchFamily="2" charset="0"/>
                <a:cs typeface="Poppins" panose="00000500000000000000" pitchFamily="2" charset="0"/>
              </a:rPr>
              <a:t>7%*</a:t>
            </a:r>
            <a:endParaRPr lang="en-US" sz="1100">
              <a:solidFill>
                <a:schemeClr val="tx2">
                  <a:lumMod val="40000"/>
                  <a:lumOff val="60000"/>
                </a:schemeClr>
              </a:solidFill>
              <a:latin typeface="Poppins" panose="00000500000000000000" pitchFamily="2" charset="0"/>
              <a:cs typeface="Poppins" panose="00000500000000000000" pitchFamily="2" charset="0"/>
            </a:endParaRPr>
          </a:p>
        </p:txBody>
      </p:sp>
      <p:sp>
        <p:nvSpPr>
          <p:cNvPr id="45" name="CaixaDeTexto 44">
            <a:extLst>
              <a:ext uri="{FF2B5EF4-FFF2-40B4-BE49-F238E27FC236}">
                <a16:creationId xmlns:a16="http://schemas.microsoft.com/office/drawing/2014/main" id="{BCB8BAF3-3593-2512-31CC-11A21D5FC68C}"/>
              </a:ext>
            </a:extLst>
          </p:cNvPr>
          <p:cNvSpPr txBox="1"/>
          <p:nvPr/>
        </p:nvSpPr>
        <p:spPr>
          <a:xfrm>
            <a:off x="754848" y="4061089"/>
            <a:ext cx="1632496" cy="261610"/>
          </a:xfrm>
          <a:prstGeom prst="rect">
            <a:avLst/>
          </a:prstGeom>
          <a:noFill/>
        </p:spPr>
        <p:txBody>
          <a:bodyPr wrap="square" rtlCol="0">
            <a:spAutoFit/>
          </a:bodyPr>
          <a:lstStyle/>
          <a:p>
            <a:pPr algn="r"/>
            <a:r>
              <a:rPr lang="en-US" sz="1100">
                <a:solidFill>
                  <a:schemeClr val="bg2">
                    <a:lumMod val="25000"/>
                  </a:schemeClr>
                </a:solidFill>
                <a:latin typeface="Poppins" panose="00000500000000000000" pitchFamily="2" charset="0"/>
                <a:cs typeface="Poppins" panose="00000500000000000000" pitchFamily="2" charset="0"/>
              </a:rPr>
              <a:t>Pharmacy (PT) </a:t>
            </a:r>
            <a:r>
              <a:rPr lang="en-US" sz="1050">
                <a:solidFill>
                  <a:schemeClr val="tx2">
                    <a:lumMod val="40000"/>
                    <a:lumOff val="60000"/>
                  </a:schemeClr>
                </a:solidFill>
                <a:latin typeface="Poppins" panose="00000500000000000000" pitchFamily="2" charset="0"/>
                <a:cs typeface="Poppins" panose="00000500000000000000" pitchFamily="2" charset="0"/>
              </a:rPr>
              <a:t>17%*</a:t>
            </a:r>
            <a:endParaRPr lang="en-US" sz="1100">
              <a:solidFill>
                <a:schemeClr val="tx2">
                  <a:lumMod val="40000"/>
                  <a:lumOff val="60000"/>
                </a:schemeClr>
              </a:solidFill>
              <a:latin typeface="Poppins" panose="00000500000000000000" pitchFamily="2" charset="0"/>
              <a:cs typeface="Poppins" panose="00000500000000000000" pitchFamily="2" charset="0"/>
            </a:endParaRPr>
          </a:p>
        </p:txBody>
      </p:sp>
      <p:sp>
        <p:nvSpPr>
          <p:cNvPr id="47" name="CaixaDeTexto 46">
            <a:extLst>
              <a:ext uri="{FF2B5EF4-FFF2-40B4-BE49-F238E27FC236}">
                <a16:creationId xmlns:a16="http://schemas.microsoft.com/office/drawing/2014/main" id="{231F6960-D673-F489-89C5-8D23A8014394}"/>
              </a:ext>
            </a:extLst>
          </p:cNvPr>
          <p:cNvSpPr txBox="1"/>
          <p:nvPr/>
        </p:nvSpPr>
        <p:spPr>
          <a:xfrm>
            <a:off x="536741" y="3225973"/>
            <a:ext cx="1735716" cy="261610"/>
          </a:xfrm>
          <a:prstGeom prst="rect">
            <a:avLst/>
          </a:prstGeom>
          <a:noFill/>
        </p:spPr>
        <p:txBody>
          <a:bodyPr wrap="square" rtlCol="0">
            <a:spAutoFit/>
          </a:bodyPr>
          <a:lstStyle/>
          <a:p>
            <a:pPr algn="r"/>
            <a:r>
              <a:rPr lang="en-US" sz="1100" dirty="0">
                <a:solidFill>
                  <a:schemeClr val="bg2">
                    <a:lumMod val="25000"/>
                  </a:schemeClr>
                </a:solidFill>
                <a:latin typeface="Poppins" panose="00000500000000000000" pitchFamily="2" charset="0"/>
                <a:cs typeface="Poppins" panose="00000500000000000000" pitchFamily="2" charset="0"/>
              </a:rPr>
              <a:t>Large Retail (PT) </a:t>
            </a:r>
            <a:r>
              <a:rPr lang="en-US" sz="1050" dirty="0">
                <a:solidFill>
                  <a:schemeClr val="tx2">
                    <a:lumMod val="40000"/>
                    <a:lumOff val="60000"/>
                  </a:schemeClr>
                </a:solidFill>
                <a:latin typeface="Poppins" panose="00000500000000000000" pitchFamily="2" charset="0"/>
                <a:cs typeface="Poppins" panose="00000500000000000000" pitchFamily="2" charset="0"/>
              </a:rPr>
              <a:t>58%*</a:t>
            </a:r>
            <a:endParaRPr lang="en-US" sz="1100" dirty="0">
              <a:solidFill>
                <a:schemeClr val="tx2">
                  <a:lumMod val="40000"/>
                  <a:lumOff val="60000"/>
                </a:schemeClr>
              </a:solidFill>
              <a:latin typeface="Poppins" panose="00000500000000000000" pitchFamily="2" charset="0"/>
              <a:cs typeface="Poppins" panose="00000500000000000000" pitchFamily="2" charset="0"/>
            </a:endParaRPr>
          </a:p>
        </p:txBody>
      </p:sp>
      <p:sp>
        <p:nvSpPr>
          <p:cNvPr id="49" name="CaixaDeTexto 48">
            <a:extLst>
              <a:ext uri="{FF2B5EF4-FFF2-40B4-BE49-F238E27FC236}">
                <a16:creationId xmlns:a16="http://schemas.microsoft.com/office/drawing/2014/main" id="{B3629AD9-0F3A-7FBE-A38B-1177AABBEC68}"/>
              </a:ext>
            </a:extLst>
          </p:cNvPr>
          <p:cNvSpPr txBox="1"/>
          <p:nvPr/>
        </p:nvSpPr>
        <p:spPr>
          <a:xfrm>
            <a:off x="838297" y="2315972"/>
            <a:ext cx="1401264" cy="261610"/>
          </a:xfrm>
          <a:prstGeom prst="rect">
            <a:avLst/>
          </a:prstGeom>
          <a:noFill/>
        </p:spPr>
        <p:txBody>
          <a:bodyPr wrap="square" rtlCol="0">
            <a:spAutoFit/>
          </a:bodyPr>
          <a:lstStyle/>
          <a:p>
            <a:pPr algn="r"/>
            <a:r>
              <a:rPr lang="en-US" sz="1100" dirty="0">
                <a:solidFill>
                  <a:schemeClr val="bg2">
                    <a:lumMod val="25000"/>
                  </a:schemeClr>
                </a:solidFill>
                <a:latin typeface="Poppins" panose="00000500000000000000" pitchFamily="2" charset="0"/>
                <a:cs typeface="Poppins" panose="00000500000000000000" pitchFamily="2" charset="0"/>
              </a:rPr>
              <a:t>Online (EU) </a:t>
            </a:r>
            <a:r>
              <a:rPr lang="pt-PT" sz="1050" dirty="0">
                <a:solidFill>
                  <a:schemeClr val="tx2">
                    <a:lumMod val="40000"/>
                    <a:lumOff val="60000"/>
                  </a:schemeClr>
                </a:solidFill>
                <a:latin typeface="Poppins" panose="00000500000000000000" pitchFamily="2" charset="0"/>
                <a:cs typeface="Poppins" panose="00000500000000000000" pitchFamily="2" charset="0"/>
              </a:rPr>
              <a:t>16%*</a:t>
            </a:r>
            <a:endParaRPr lang="en-US" sz="1100" dirty="0">
              <a:solidFill>
                <a:schemeClr val="bg2">
                  <a:lumMod val="25000"/>
                </a:schemeClr>
              </a:solidFill>
              <a:latin typeface="Poppins" panose="00000500000000000000" pitchFamily="2" charset="0"/>
              <a:cs typeface="Poppins" panose="00000500000000000000" pitchFamily="2" charset="0"/>
            </a:endParaRPr>
          </a:p>
        </p:txBody>
      </p:sp>
      <p:sp>
        <p:nvSpPr>
          <p:cNvPr id="55" name="CaixaDeTexto 54">
            <a:extLst>
              <a:ext uri="{FF2B5EF4-FFF2-40B4-BE49-F238E27FC236}">
                <a16:creationId xmlns:a16="http://schemas.microsoft.com/office/drawing/2014/main" id="{E37A28D2-5D54-313B-F559-CC6E2096EAF9}"/>
              </a:ext>
            </a:extLst>
          </p:cNvPr>
          <p:cNvSpPr txBox="1"/>
          <p:nvPr/>
        </p:nvSpPr>
        <p:spPr>
          <a:xfrm>
            <a:off x="4078733" y="4951918"/>
            <a:ext cx="1090230" cy="523220"/>
          </a:xfrm>
          <a:prstGeom prst="rect">
            <a:avLst/>
          </a:prstGeom>
          <a:noFill/>
        </p:spPr>
        <p:txBody>
          <a:bodyPr wrap="square" rtlCol="0">
            <a:spAutoFit/>
          </a:bodyPr>
          <a:lstStyle/>
          <a:p>
            <a:pPr algn="ctr"/>
            <a:r>
              <a:rPr lang="pt-PT" sz="1400" b="1" dirty="0">
                <a:solidFill>
                  <a:srgbClr val="454375"/>
                </a:solidFill>
              </a:rPr>
              <a:t>8k</a:t>
            </a:r>
          </a:p>
          <a:p>
            <a:pPr algn="ctr"/>
            <a:r>
              <a:rPr lang="pt-PT" sz="1400" b="1" dirty="0"/>
              <a:t>€ 35k </a:t>
            </a:r>
          </a:p>
        </p:txBody>
      </p:sp>
      <p:sp>
        <p:nvSpPr>
          <p:cNvPr id="60" name="CaixaDeTexto 59">
            <a:extLst>
              <a:ext uri="{FF2B5EF4-FFF2-40B4-BE49-F238E27FC236}">
                <a16:creationId xmlns:a16="http://schemas.microsoft.com/office/drawing/2014/main" id="{2BD93065-7010-9C48-E459-3AF105BE0934}"/>
              </a:ext>
            </a:extLst>
          </p:cNvPr>
          <p:cNvSpPr txBox="1"/>
          <p:nvPr/>
        </p:nvSpPr>
        <p:spPr>
          <a:xfrm>
            <a:off x="4075809" y="1841932"/>
            <a:ext cx="1090230" cy="523220"/>
          </a:xfrm>
          <a:prstGeom prst="rect">
            <a:avLst/>
          </a:prstGeom>
          <a:noFill/>
        </p:spPr>
        <p:txBody>
          <a:bodyPr wrap="square" rtlCol="0">
            <a:spAutoFit/>
          </a:bodyPr>
          <a:lstStyle/>
          <a:p>
            <a:pPr algn="ctr"/>
            <a:r>
              <a:rPr lang="pt-PT" sz="1400" b="1" dirty="0">
                <a:solidFill>
                  <a:srgbClr val="454375"/>
                </a:solidFill>
              </a:rPr>
              <a:t>1M</a:t>
            </a:r>
          </a:p>
          <a:p>
            <a:pPr algn="ctr"/>
            <a:r>
              <a:rPr lang="pt-PT" sz="1400" b="1" dirty="0"/>
              <a:t>€ 6M</a:t>
            </a:r>
            <a:endParaRPr lang="en-US" sz="1400" b="1" dirty="0"/>
          </a:p>
        </p:txBody>
      </p:sp>
      <p:sp>
        <p:nvSpPr>
          <p:cNvPr id="48" name="Marcador de Posição do Número do Diapositivo 47">
            <a:extLst>
              <a:ext uri="{FF2B5EF4-FFF2-40B4-BE49-F238E27FC236}">
                <a16:creationId xmlns:a16="http://schemas.microsoft.com/office/drawing/2014/main" id="{1ED0C29A-9A6B-4564-29CB-D87784FE7E8C}"/>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6</a:t>
            </a:fld>
            <a:endParaRPr lang="en-US" sz="1000" dirty="0">
              <a:latin typeface="Poppins" panose="00000500000000000000" pitchFamily="2" charset="0"/>
              <a:cs typeface="Poppins" panose="00000500000000000000" pitchFamily="2" charset="0"/>
            </a:endParaRPr>
          </a:p>
        </p:txBody>
      </p:sp>
      <p:sp>
        <p:nvSpPr>
          <p:cNvPr id="61" name="CaixaDeTexto 60">
            <a:extLst>
              <a:ext uri="{FF2B5EF4-FFF2-40B4-BE49-F238E27FC236}">
                <a16:creationId xmlns:a16="http://schemas.microsoft.com/office/drawing/2014/main" id="{43508552-29FC-F5F4-7402-955E6E592F52}"/>
              </a:ext>
            </a:extLst>
          </p:cNvPr>
          <p:cNvSpPr txBox="1"/>
          <p:nvPr/>
        </p:nvSpPr>
        <p:spPr>
          <a:xfrm>
            <a:off x="4078732" y="4291922"/>
            <a:ext cx="1090230" cy="523220"/>
          </a:xfrm>
          <a:prstGeom prst="rect">
            <a:avLst/>
          </a:prstGeom>
          <a:noFill/>
        </p:spPr>
        <p:txBody>
          <a:bodyPr wrap="square" rtlCol="0">
            <a:spAutoFit/>
          </a:bodyPr>
          <a:lstStyle/>
          <a:p>
            <a:pPr algn="ctr"/>
            <a:r>
              <a:rPr lang="pt-PT" sz="1400" b="1" dirty="0">
                <a:solidFill>
                  <a:srgbClr val="454375"/>
                </a:solidFill>
              </a:rPr>
              <a:t>20k</a:t>
            </a:r>
          </a:p>
          <a:p>
            <a:pPr algn="ctr"/>
            <a:r>
              <a:rPr lang="pt-PT" sz="1400" b="1" dirty="0"/>
              <a:t>€ 80k</a:t>
            </a:r>
            <a:endParaRPr lang="en-US" sz="1400" b="1" dirty="0"/>
          </a:p>
        </p:txBody>
      </p:sp>
      <p:sp>
        <p:nvSpPr>
          <p:cNvPr id="63" name="CaixaDeTexto 62">
            <a:extLst>
              <a:ext uri="{FF2B5EF4-FFF2-40B4-BE49-F238E27FC236}">
                <a16:creationId xmlns:a16="http://schemas.microsoft.com/office/drawing/2014/main" id="{C6876622-50D5-BF97-30BA-D573CE23ABBA}"/>
              </a:ext>
            </a:extLst>
          </p:cNvPr>
          <p:cNvSpPr txBox="1"/>
          <p:nvPr/>
        </p:nvSpPr>
        <p:spPr>
          <a:xfrm>
            <a:off x="4075809" y="3798897"/>
            <a:ext cx="1090230" cy="523220"/>
          </a:xfrm>
          <a:prstGeom prst="rect">
            <a:avLst/>
          </a:prstGeom>
          <a:noFill/>
        </p:spPr>
        <p:txBody>
          <a:bodyPr wrap="square" rtlCol="0">
            <a:spAutoFit/>
          </a:bodyPr>
          <a:lstStyle/>
          <a:p>
            <a:pPr algn="ctr"/>
            <a:r>
              <a:rPr lang="pt-PT" sz="1400" b="1" dirty="0">
                <a:solidFill>
                  <a:srgbClr val="454375"/>
                </a:solidFill>
              </a:rPr>
              <a:t>21k</a:t>
            </a:r>
          </a:p>
          <a:p>
            <a:pPr algn="ctr"/>
            <a:r>
              <a:rPr lang="pt-PT" sz="1400" b="1" dirty="0"/>
              <a:t>€ 85k</a:t>
            </a:r>
            <a:endParaRPr lang="en-US" sz="1400" b="1" dirty="0"/>
          </a:p>
        </p:txBody>
      </p:sp>
      <p:sp>
        <p:nvSpPr>
          <p:cNvPr id="65" name="CaixaDeTexto 64">
            <a:extLst>
              <a:ext uri="{FF2B5EF4-FFF2-40B4-BE49-F238E27FC236}">
                <a16:creationId xmlns:a16="http://schemas.microsoft.com/office/drawing/2014/main" id="{6E4E5CDE-3FDD-38A3-F9DD-59D57C120EAD}"/>
              </a:ext>
            </a:extLst>
          </p:cNvPr>
          <p:cNvSpPr txBox="1"/>
          <p:nvPr/>
        </p:nvSpPr>
        <p:spPr>
          <a:xfrm>
            <a:off x="4119660" y="3225973"/>
            <a:ext cx="1090230" cy="523220"/>
          </a:xfrm>
          <a:prstGeom prst="rect">
            <a:avLst/>
          </a:prstGeom>
          <a:noFill/>
        </p:spPr>
        <p:txBody>
          <a:bodyPr wrap="square" rtlCol="0">
            <a:spAutoFit/>
          </a:bodyPr>
          <a:lstStyle/>
          <a:p>
            <a:pPr algn="ctr"/>
            <a:r>
              <a:rPr lang="pt-PT" sz="1400" b="1" dirty="0">
                <a:solidFill>
                  <a:srgbClr val="454375"/>
                </a:solidFill>
              </a:rPr>
              <a:t>73k</a:t>
            </a:r>
          </a:p>
          <a:p>
            <a:pPr algn="ctr"/>
            <a:r>
              <a:rPr lang="pt-PT" sz="1400" b="1" dirty="0"/>
              <a:t>€ 290k</a:t>
            </a:r>
            <a:endParaRPr lang="en-US" sz="1400" b="1" dirty="0"/>
          </a:p>
        </p:txBody>
      </p:sp>
      <p:sp>
        <p:nvSpPr>
          <p:cNvPr id="66" name="CaixaDeTexto 65">
            <a:extLst>
              <a:ext uri="{FF2B5EF4-FFF2-40B4-BE49-F238E27FC236}">
                <a16:creationId xmlns:a16="http://schemas.microsoft.com/office/drawing/2014/main" id="{BFD08835-3911-58EE-B94F-CA8345E32483}"/>
              </a:ext>
            </a:extLst>
          </p:cNvPr>
          <p:cNvSpPr txBox="1"/>
          <p:nvPr/>
        </p:nvSpPr>
        <p:spPr>
          <a:xfrm>
            <a:off x="2449094" y="5796959"/>
            <a:ext cx="934500" cy="215444"/>
          </a:xfrm>
          <a:prstGeom prst="rect">
            <a:avLst/>
          </a:prstGeom>
          <a:noFill/>
        </p:spPr>
        <p:txBody>
          <a:bodyPr wrap="square" rtlCol="0">
            <a:spAutoFit/>
          </a:bodyPr>
          <a:lstStyle/>
          <a:p>
            <a:pPr algn="ctr"/>
            <a:r>
              <a:rPr lang="pt-PT" sz="800" b="1" dirty="0">
                <a:solidFill>
                  <a:schemeClr val="bg2">
                    <a:lumMod val="25000"/>
                  </a:schemeClr>
                </a:solidFill>
                <a:latin typeface="Poppins" panose="00000500000000000000" pitchFamily="2" charset="0"/>
                <a:cs typeface="Poppins" panose="00000500000000000000" pitchFamily="2" charset="0"/>
              </a:rPr>
              <a:t>2025</a:t>
            </a:r>
            <a:endParaRPr lang="en-US" sz="800" b="1" dirty="0">
              <a:solidFill>
                <a:schemeClr val="bg2">
                  <a:lumMod val="25000"/>
                </a:schemeClr>
              </a:solidFill>
              <a:latin typeface="Poppins" panose="00000500000000000000" pitchFamily="2" charset="0"/>
              <a:cs typeface="Poppins" panose="00000500000000000000" pitchFamily="2" charset="0"/>
            </a:endParaRPr>
          </a:p>
        </p:txBody>
      </p:sp>
      <p:sp>
        <p:nvSpPr>
          <p:cNvPr id="71" name="CaixaDeTexto 70">
            <a:extLst>
              <a:ext uri="{FF2B5EF4-FFF2-40B4-BE49-F238E27FC236}">
                <a16:creationId xmlns:a16="http://schemas.microsoft.com/office/drawing/2014/main" id="{A97B6BF5-8DF7-2E57-8E25-BF87D5DF6CA9}"/>
              </a:ext>
            </a:extLst>
          </p:cNvPr>
          <p:cNvSpPr txBox="1"/>
          <p:nvPr/>
        </p:nvSpPr>
        <p:spPr>
          <a:xfrm>
            <a:off x="1601229" y="5258210"/>
            <a:ext cx="934500" cy="215444"/>
          </a:xfrm>
          <a:prstGeom prst="rect">
            <a:avLst/>
          </a:prstGeom>
          <a:noFill/>
        </p:spPr>
        <p:txBody>
          <a:bodyPr wrap="square" rtlCol="0">
            <a:spAutoFit/>
          </a:bodyPr>
          <a:lstStyle/>
          <a:p>
            <a:pPr algn="ctr"/>
            <a:r>
              <a:rPr lang="pt-PT" sz="800" b="1" dirty="0">
                <a:solidFill>
                  <a:schemeClr val="bg2">
                    <a:lumMod val="25000"/>
                  </a:schemeClr>
                </a:solidFill>
                <a:latin typeface="Poppins" panose="00000500000000000000" pitchFamily="2" charset="0"/>
                <a:cs typeface="Poppins" panose="00000500000000000000" pitchFamily="2" charset="0"/>
              </a:rPr>
              <a:t>2026</a:t>
            </a:r>
            <a:endParaRPr lang="en-US" sz="800" b="1" dirty="0">
              <a:solidFill>
                <a:schemeClr val="bg2">
                  <a:lumMod val="25000"/>
                </a:schemeClr>
              </a:solidFill>
              <a:latin typeface="Poppins" panose="00000500000000000000" pitchFamily="2" charset="0"/>
              <a:cs typeface="Poppins" panose="00000500000000000000" pitchFamily="2" charset="0"/>
            </a:endParaRPr>
          </a:p>
        </p:txBody>
      </p:sp>
      <p:sp>
        <p:nvSpPr>
          <p:cNvPr id="72" name="CaixaDeTexto 71">
            <a:extLst>
              <a:ext uri="{FF2B5EF4-FFF2-40B4-BE49-F238E27FC236}">
                <a16:creationId xmlns:a16="http://schemas.microsoft.com/office/drawing/2014/main" id="{CF77D22A-715C-DE70-2114-5317193CC2CD}"/>
              </a:ext>
            </a:extLst>
          </p:cNvPr>
          <p:cNvSpPr txBox="1"/>
          <p:nvPr/>
        </p:nvSpPr>
        <p:spPr>
          <a:xfrm>
            <a:off x="1079578" y="4318632"/>
            <a:ext cx="934500" cy="215444"/>
          </a:xfrm>
          <a:prstGeom prst="rect">
            <a:avLst/>
          </a:prstGeom>
          <a:noFill/>
        </p:spPr>
        <p:txBody>
          <a:bodyPr wrap="square" rtlCol="0">
            <a:spAutoFit/>
          </a:bodyPr>
          <a:lstStyle/>
          <a:p>
            <a:pPr algn="ctr"/>
            <a:r>
              <a:rPr lang="pt-PT" sz="800" b="1" dirty="0">
                <a:solidFill>
                  <a:schemeClr val="bg2">
                    <a:lumMod val="25000"/>
                  </a:schemeClr>
                </a:solidFill>
                <a:latin typeface="Poppins" panose="00000500000000000000" pitchFamily="2" charset="0"/>
                <a:cs typeface="Poppins" panose="00000500000000000000" pitchFamily="2" charset="0"/>
              </a:rPr>
              <a:t>2027</a:t>
            </a:r>
            <a:endParaRPr lang="en-US" sz="800" b="1" dirty="0">
              <a:solidFill>
                <a:schemeClr val="bg2">
                  <a:lumMod val="25000"/>
                </a:schemeClr>
              </a:solidFill>
              <a:latin typeface="Poppins" panose="00000500000000000000" pitchFamily="2" charset="0"/>
              <a:cs typeface="Poppins" panose="00000500000000000000" pitchFamily="2" charset="0"/>
            </a:endParaRPr>
          </a:p>
        </p:txBody>
      </p:sp>
      <p:sp>
        <p:nvSpPr>
          <p:cNvPr id="73" name="CaixaDeTexto 72">
            <a:extLst>
              <a:ext uri="{FF2B5EF4-FFF2-40B4-BE49-F238E27FC236}">
                <a16:creationId xmlns:a16="http://schemas.microsoft.com/office/drawing/2014/main" id="{A468A013-463A-6E87-DBD2-319908A3242F}"/>
              </a:ext>
            </a:extLst>
          </p:cNvPr>
          <p:cNvSpPr txBox="1"/>
          <p:nvPr/>
        </p:nvSpPr>
        <p:spPr>
          <a:xfrm>
            <a:off x="965362" y="3451170"/>
            <a:ext cx="934500" cy="215444"/>
          </a:xfrm>
          <a:prstGeom prst="rect">
            <a:avLst/>
          </a:prstGeom>
          <a:noFill/>
        </p:spPr>
        <p:txBody>
          <a:bodyPr wrap="square" rtlCol="0">
            <a:spAutoFit/>
          </a:bodyPr>
          <a:lstStyle/>
          <a:p>
            <a:pPr algn="ctr"/>
            <a:r>
              <a:rPr lang="pt-PT" sz="800" b="1" dirty="0">
                <a:solidFill>
                  <a:schemeClr val="bg2">
                    <a:lumMod val="25000"/>
                  </a:schemeClr>
                </a:solidFill>
                <a:latin typeface="Poppins" panose="00000500000000000000" pitchFamily="2" charset="0"/>
                <a:cs typeface="Poppins" panose="00000500000000000000" pitchFamily="2" charset="0"/>
              </a:rPr>
              <a:t>2027</a:t>
            </a:r>
            <a:endParaRPr lang="en-US" sz="800" b="1" dirty="0">
              <a:solidFill>
                <a:schemeClr val="bg2">
                  <a:lumMod val="25000"/>
                </a:schemeClr>
              </a:solidFill>
              <a:latin typeface="Poppins" panose="00000500000000000000" pitchFamily="2" charset="0"/>
              <a:cs typeface="Poppins" panose="00000500000000000000" pitchFamily="2" charset="0"/>
            </a:endParaRPr>
          </a:p>
        </p:txBody>
      </p:sp>
      <p:sp>
        <p:nvSpPr>
          <p:cNvPr id="74" name="CaixaDeTexto 73">
            <a:extLst>
              <a:ext uri="{FF2B5EF4-FFF2-40B4-BE49-F238E27FC236}">
                <a16:creationId xmlns:a16="http://schemas.microsoft.com/office/drawing/2014/main" id="{6B0CB883-B330-5371-278D-484B189F73C9}"/>
              </a:ext>
            </a:extLst>
          </p:cNvPr>
          <p:cNvSpPr txBox="1"/>
          <p:nvPr/>
        </p:nvSpPr>
        <p:spPr>
          <a:xfrm>
            <a:off x="1058979" y="2574391"/>
            <a:ext cx="934500" cy="215444"/>
          </a:xfrm>
          <a:prstGeom prst="rect">
            <a:avLst/>
          </a:prstGeom>
          <a:noFill/>
        </p:spPr>
        <p:txBody>
          <a:bodyPr wrap="square" rtlCol="0">
            <a:spAutoFit/>
          </a:bodyPr>
          <a:lstStyle/>
          <a:p>
            <a:pPr algn="ctr"/>
            <a:r>
              <a:rPr lang="pt-PT" sz="800" b="1" dirty="0">
                <a:solidFill>
                  <a:schemeClr val="bg2">
                    <a:lumMod val="25000"/>
                  </a:schemeClr>
                </a:solidFill>
                <a:latin typeface="Poppins" panose="00000500000000000000" pitchFamily="2" charset="0"/>
                <a:cs typeface="Poppins" panose="00000500000000000000" pitchFamily="2" charset="0"/>
              </a:rPr>
              <a:t>2028</a:t>
            </a:r>
            <a:endParaRPr lang="en-US" sz="800" b="1" dirty="0">
              <a:solidFill>
                <a:schemeClr val="bg2">
                  <a:lumMod val="25000"/>
                </a:schemeClr>
              </a:solidFill>
              <a:latin typeface="Poppins" panose="00000500000000000000" pitchFamily="2" charset="0"/>
              <a:cs typeface="Poppins" panose="00000500000000000000" pitchFamily="2" charset="0"/>
            </a:endParaRPr>
          </a:p>
        </p:txBody>
      </p:sp>
      <p:cxnSp>
        <p:nvCxnSpPr>
          <p:cNvPr id="76" name="Conexão reta 75">
            <a:extLst>
              <a:ext uri="{FF2B5EF4-FFF2-40B4-BE49-F238E27FC236}">
                <a16:creationId xmlns:a16="http://schemas.microsoft.com/office/drawing/2014/main" id="{9071291A-8CC4-7668-9C12-B319DA8B4121}"/>
              </a:ext>
            </a:extLst>
          </p:cNvPr>
          <p:cNvCxnSpPr/>
          <p:nvPr/>
        </p:nvCxnSpPr>
        <p:spPr>
          <a:xfrm>
            <a:off x="2100260" y="2689873"/>
            <a:ext cx="1728000" cy="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77" name="Conexão reta 76">
            <a:extLst>
              <a:ext uri="{FF2B5EF4-FFF2-40B4-BE49-F238E27FC236}">
                <a16:creationId xmlns:a16="http://schemas.microsoft.com/office/drawing/2014/main" id="{BB86010E-76E6-52C9-88D4-452C36406C1F}"/>
              </a:ext>
            </a:extLst>
          </p:cNvPr>
          <p:cNvCxnSpPr>
            <a:cxnSpLocks/>
          </p:cNvCxnSpPr>
          <p:nvPr/>
        </p:nvCxnSpPr>
        <p:spPr>
          <a:xfrm flipV="1">
            <a:off x="3828260" y="2223672"/>
            <a:ext cx="537193" cy="467759"/>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80" name="Conexão reta 79">
            <a:extLst>
              <a:ext uri="{FF2B5EF4-FFF2-40B4-BE49-F238E27FC236}">
                <a16:creationId xmlns:a16="http://schemas.microsoft.com/office/drawing/2014/main" id="{7400607D-3DAF-9C67-3BBF-1A7F984F9D8C}"/>
              </a:ext>
            </a:extLst>
          </p:cNvPr>
          <p:cNvCxnSpPr>
            <a:cxnSpLocks/>
          </p:cNvCxnSpPr>
          <p:nvPr/>
        </p:nvCxnSpPr>
        <p:spPr>
          <a:xfrm>
            <a:off x="2068479" y="3558892"/>
            <a:ext cx="2203682" cy="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86" name="Conexão reta 85">
            <a:extLst>
              <a:ext uri="{FF2B5EF4-FFF2-40B4-BE49-F238E27FC236}">
                <a16:creationId xmlns:a16="http://schemas.microsoft.com/office/drawing/2014/main" id="{D75FFAB3-C3AC-E5B4-F02E-599634CB85C8}"/>
              </a:ext>
            </a:extLst>
          </p:cNvPr>
          <p:cNvCxnSpPr>
            <a:cxnSpLocks/>
          </p:cNvCxnSpPr>
          <p:nvPr/>
        </p:nvCxnSpPr>
        <p:spPr>
          <a:xfrm>
            <a:off x="1859647" y="4426354"/>
            <a:ext cx="2196000" cy="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91" name="Conexão reta 90">
            <a:extLst>
              <a:ext uri="{FF2B5EF4-FFF2-40B4-BE49-F238E27FC236}">
                <a16:creationId xmlns:a16="http://schemas.microsoft.com/office/drawing/2014/main" id="{DE47933F-0308-E0EC-ADFB-F9764DE4C1CA}"/>
              </a:ext>
            </a:extLst>
          </p:cNvPr>
          <p:cNvCxnSpPr>
            <a:cxnSpLocks/>
          </p:cNvCxnSpPr>
          <p:nvPr/>
        </p:nvCxnSpPr>
        <p:spPr>
          <a:xfrm>
            <a:off x="2380312" y="5352944"/>
            <a:ext cx="1260000" cy="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100" name="Conexão reta 99">
            <a:extLst>
              <a:ext uri="{FF2B5EF4-FFF2-40B4-BE49-F238E27FC236}">
                <a16:creationId xmlns:a16="http://schemas.microsoft.com/office/drawing/2014/main" id="{2388BD2A-DB18-1F5C-2892-EFD464BE2EAC}"/>
              </a:ext>
            </a:extLst>
          </p:cNvPr>
          <p:cNvCxnSpPr>
            <a:cxnSpLocks/>
          </p:cNvCxnSpPr>
          <p:nvPr/>
        </p:nvCxnSpPr>
        <p:spPr>
          <a:xfrm>
            <a:off x="3198865" y="5915948"/>
            <a:ext cx="576000" cy="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102" name="Conexão reta 101">
            <a:extLst>
              <a:ext uri="{FF2B5EF4-FFF2-40B4-BE49-F238E27FC236}">
                <a16:creationId xmlns:a16="http://schemas.microsoft.com/office/drawing/2014/main" id="{D8AC0FA3-F4C4-513E-9692-FFDCEE7525E9}"/>
              </a:ext>
            </a:extLst>
          </p:cNvPr>
          <p:cNvCxnSpPr>
            <a:cxnSpLocks/>
          </p:cNvCxnSpPr>
          <p:nvPr/>
        </p:nvCxnSpPr>
        <p:spPr>
          <a:xfrm flipV="1">
            <a:off x="4055647" y="4177686"/>
            <a:ext cx="288640" cy="248668"/>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105" name="Conexão reta 104">
            <a:extLst>
              <a:ext uri="{FF2B5EF4-FFF2-40B4-BE49-F238E27FC236}">
                <a16:creationId xmlns:a16="http://schemas.microsoft.com/office/drawing/2014/main" id="{E443C021-9355-25BD-4B19-E0850CBBDFEF}"/>
              </a:ext>
            </a:extLst>
          </p:cNvPr>
          <p:cNvCxnSpPr>
            <a:cxnSpLocks/>
          </p:cNvCxnSpPr>
          <p:nvPr/>
        </p:nvCxnSpPr>
        <p:spPr>
          <a:xfrm flipV="1">
            <a:off x="3631096" y="4676288"/>
            <a:ext cx="710690" cy="677450"/>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cxnSp>
        <p:nvCxnSpPr>
          <p:cNvPr id="107" name="Conexão reta 106">
            <a:extLst>
              <a:ext uri="{FF2B5EF4-FFF2-40B4-BE49-F238E27FC236}">
                <a16:creationId xmlns:a16="http://schemas.microsoft.com/office/drawing/2014/main" id="{2483BE49-A8EF-2B4E-E2F8-04F0FA5EC1EE}"/>
              </a:ext>
            </a:extLst>
          </p:cNvPr>
          <p:cNvCxnSpPr>
            <a:cxnSpLocks/>
          </p:cNvCxnSpPr>
          <p:nvPr/>
        </p:nvCxnSpPr>
        <p:spPr>
          <a:xfrm flipV="1">
            <a:off x="3770695" y="5364386"/>
            <a:ext cx="594758" cy="551562"/>
          </a:xfrm>
          <a:prstGeom prst="line">
            <a:avLst/>
          </a:prstGeom>
          <a:ln>
            <a:solidFill>
              <a:srgbClr val="056895"/>
            </a:solidFill>
          </a:ln>
        </p:spPr>
        <p:style>
          <a:lnRef idx="1">
            <a:schemeClr val="accent1"/>
          </a:lnRef>
          <a:fillRef idx="0">
            <a:schemeClr val="accent1"/>
          </a:fillRef>
          <a:effectRef idx="0">
            <a:schemeClr val="accent1"/>
          </a:effectRef>
          <a:fontRef idx="minor">
            <a:schemeClr val="tx1"/>
          </a:fontRef>
        </p:style>
      </p:cxnSp>
      <p:sp>
        <p:nvSpPr>
          <p:cNvPr id="110" name="CaixaDeTexto 109">
            <a:extLst>
              <a:ext uri="{FF2B5EF4-FFF2-40B4-BE49-F238E27FC236}">
                <a16:creationId xmlns:a16="http://schemas.microsoft.com/office/drawing/2014/main" id="{D1636502-1376-232B-3837-00E0D1708F15}"/>
              </a:ext>
            </a:extLst>
          </p:cNvPr>
          <p:cNvSpPr txBox="1"/>
          <p:nvPr/>
        </p:nvSpPr>
        <p:spPr>
          <a:xfrm>
            <a:off x="7334560" y="1595926"/>
            <a:ext cx="3946518" cy="384977"/>
          </a:xfrm>
          <a:prstGeom prst="rect">
            <a:avLst/>
          </a:prstGeom>
          <a:noFill/>
        </p:spPr>
        <p:txBody>
          <a:bodyPr wrap="square" rtlCol="0">
            <a:spAutoFit/>
          </a:bodyPr>
          <a:lstStyle/>
          <a:p>
            <a:pPr algn="ctr">
              <a:lnSpc>
                <a:spcPct val="150000"/>
              </a:lnSpc>
            </a:pPr>
            <a:r>
              <a:rPr lang="en-US" sz="1400" dirty="0">
                <a:solidFill>
                  <a:schemeClr val="accent1">
                    <a:lumMod val="50000"/>
                  </a:schemeClr>
                </a:solidFill>
                <a:latin typeface="Poppins" panose="00000500000000000000" pitchFamily="2" charset="0"/>
                <a:cs typeface="Poppins" panose="00000500000000000000" pitchFamily="2" charset="0"/>
              </a:rPr>
              <a:t>The costumer profile is characterized by:</a:t>
            </a:r>
          </a:p>
        </p:txBody>
      </p:sp>
      <p:sp>
        <p:nvSpPr>
          <p:cNvPr id="111" name="Retângulo: Cantos Diagonais Arredondados 110">
            <a:extLst>
              <a:ext uri="{FF2B5EF4-FFF2-40B4-BE49-F238E27FC236}">
                <a16:creationId xmlns:a16="http://schemas.microsoft.com/office/drawing/2014/main" id="{4922F2E6-C231-2EBB-8452-4DE488CF6621}"/>
              </a:ext>
            </a:extLst>
          </p:cNvPr>
          <p:cNvSpPr/>
          <p:nvPr/>
        </p:nvSpPr>
        <p:spPr>
          <a:xfrm>
            <a:off x="7345318" y="2276807"/>
            <a:ext cx="3092005" cy="559079"/>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12" name="Retângulo: Cantos Diagonais Arredondados 111">
            <a:extLst>
              <a:ext uri="{FF2B5EF4-FFF2-40B4-BE49-F238E27FC236}">
                <a16:creationId xmlns:a16="http://schemas.microsoft.com/office/drawing/2014/main" id="{DA2B7DDD-9915-A31A-9849-2698CD7995C6}"/>
              </a:ext>
            </a:extLst>
          </p:cNvPr>
          <p:cNvSpPr/>
          <p:nvPr/>
        </p:nvSpPr>
        <p:spPr>
          <a:xfrm>
            <a:off x="7337420" y="2907436"/>
            <a:ext cx="3099904" cy="594475"/>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14" name="Retângulo 113">
            <a:extLst>
              <a:ext uri="{FF2B5EF4-FFF2-40B4-BE49-F238E27FC236}">
                <a16:creationId xmlns:a16="http://schemas.microsoft.com/office/drawing/2014/main" id="{A483C194-8410-4D6D-59F4-070834FEFC95}"/>
              </a:ext>
            </a:extLst>
          </p:cNvPr>
          <p:cNvSpPr/>
          <p:nvPr/>
        </p:nvSpPr>
        <p:spPr>
          <a:xfrm>
            <a:off x="7482674" y="2434611"/>
            <a:ext cx="2809393" cy="276999"/>
          </a:xfrm>
          <a:prstGeom prst="rect">
            <a:avLst/>
          </a:prstGeom>
        </p:spPr>
        <p:txBody>
          <a:bodyPr wrap="square">
            <a:spAutoFit/>
          </a:bodyPr>
          <a:lstStyle/>
          <a:p>
            <a:pPr>
              <a:defRPr/>
            </a:pPr>
            <a:r>
              <a:rPr lang="en-GB" sz="1200" dirty="0">
                <a:solidFill>
                  <a:srgbClr val="056895"/>
                </a:solidFill>
                <a:latin typeface="Poppins" panose="00000500000000000000" pitchFamily="2" charset="0"/>
                <a:cs typeface="Poppins" panose="00000500000000000000" pitchFamily="2" charset="0"/>
              </a:rPr>
              <a:t>At least two dental visits per year</a:t>
            </a:r>
            <a:endParaRPr lang="en-US" sz="1200" dirty="0">
              <a:solidFill>
                <a:srgbClr val="056895"/>
              </a:solidFill>
              <a:latin typeface="Poppins" panose="00000500000000000000" pitchFamily="2" charset="0"/>
              <a:cs typeface="Poppins" panose="00000500000000000000" pitchFamily="2" charset="0"/>
            </a:endParaRPr>
          </a:p>
        </p:txBody>
      </p:sp>
      <p:sp>
        <p:nvSpPr>
          <p:cNvPr id="115" name="Retângulo 114">
            <a:extLst>
              <a:ext uri="{FF2B5EF4-FFF2-40B4-BE49-F238E27FC236}">
                <a16:creationId xmlns:a16="http://schemas.microsoft.com/office/drawing/2014/main" id="{4215C87C-0E75-C2DD-C8C0-4B0F0BEA430A}"/>
              </a:ext>
            </a:extLst>
          </p:cNvPr>
          <p:cNvSpPr/>
          <p:nvPr/>
        </p:nvSpPr>
        <p:spPr>
          <a:xfrm>
            <a:off x="7467412" y="2981201"/>
            <a:ext cx="2942654" cy="461665"/>
          </a:xfrm>
          <a:prstGeom prst="rect">
            <a:avLst/>
          </a:prstGeom>
        </p:spPr>
        <p:txBody>
          <a:bodyPr wrap="square">
            <a:spAutoFit/>
          </a:bodyPr>
          <a:lstStyle/>
          <a:p>
            <a:pPr>
              <a:defRPr/>
            </a:pPr>
            <a:r>
              <a:rPr lang="en-GB" sz="1200" dirty="0">
                <a:solidFill>
                  <a:srgbClr val="056895"/>
                </a:solidFill>
                <a:latin typeface="Poppins" panose="00000500000000000000" pitchFamily="2" charset="0"/>
                <a:cs typeface="Poppins" panose="00000500000000000000" pitchFamily="2" charset="0"/>
              </a:rPr>
              <a:t>At least one professional dental cleaning per year</a:t>
            </a:r>
            <a:endParaRPr lang="en-US" sz="1200" dirty="0">
              <a:solidFill>
                <a:srgbClr val="056895"/>
              </a:solidFill>
              <a:latin typeface="Poppins" panose="00000500000000000000" pitchFamily="2" charset="0"/>
              <a:cs typeface="Poppins" panose="00000500000000000000" pitchFamily="2" charset="0"/>
            </a:endParaRPr>
          </a:p>
        </p:txBody>
      </p:sp>
      <p:sp>
        <p:nvSpPr>
          <p:cNvPr id="116" name="Retângulo 115">
            <a:extLst>
              <a:ext uri="{FF2B5EF4-FFF2-40B4-BE49-F238E27FC236}">
                <a16:creationId xmlns:a16="http://schemas.microsoft.com/office/drawing/2014/main" id="{ED5CBB0B-5280-F3DE-A4A5-B18A8DBE6748}"/>
              </a:ext>
            </a:extLst>
          </p:cNvPr>
          <p:cNvSpPr/>
          <p:nvPr/>
        </p:nvSpPr>
        <p:spPr>
          <a:xfrm>
            <a:off x="7482674" y="3749832"/>
            <a:ext cx="2809393" cy="276999"/>
          </a:xfrm>
          <a:prstGeom prst="rect">
            <a:avLst/>
          </a:prstGeom>
        </p:spPr>
        <p:txBody>
          <a:bodyPr wrap="square">
            <a:spAutoFit/>
          </a:bodyPr>
          <a:lstStyle/>
          <a:p>
            <a:pPr>
              <a:defRPr/>
            </a:pPr>
            <a:r>
              <a:rPr lang="en-US" sz="1200" dirty="0">
                <a:solidFill>
                  <a:srgbClr val="056895"/>
                </a:solidFill>
                <a:latin typeface="Poppins" panose="00000500000000000000" pitchFamily="2" charset="0"/>
                <a:cs typeface="Poppins" panose="00000500000000000000" pitchFamily="2" charset="0"/>
              </a:rPr>
              <a:t>Frequent toothache</a:t>
            </a:r>
          </a:p>
        </p:txBody>
      </p:sp>
      <p:sp>
        <p:nvSpPr>
          <p:cNvPr id="118" name="Retângulo 117">
            <a:extLst>
              <a:ext uri="{FF2B5EF4-FFF2-40B4-BE49-F238E27FC236}">
                <a16:creationId xmlns:a16="http://schemas.microsoft.com/office/drawing/2014/main" id="{D97121DE-134E-9869-4067-9E1AFD4744B5}"/>
              </a:ext>
            </a:extLst>
          </p:cNvPr>
          <p:cNvSpPr/>
          <p:nvPr/>
        </p:nvSpPr>
        <p:spPr>
          <a:xfrm>
            <a:off x="7494339" y="4382516"/>
            <a:ext cx="2836650" cy="276999"/>
          </a:xfrm>
          <a:prstGeom prst="rect">
            <a:avLst/>
          </a:prstGeom>
        </p:spPr>
        <p:txBody>
          <a:bodyPr wrap="square">
            <a:spAutoFit/>
          </a:bodyPr>
          <a:lstStyle/>
          <a:p>
            <a:pPr>
              <a:defRPr/>
            </a:pPr>
            <a:r>
              <a:rPr lang="en-US" sz="1200" dirty="0">
                <a:solidFill>
                  <a:srgbClr val="056895"/>
                </a:solidFill>
                <a:latin typeface="Poppins" panose="00000500000000000000" pitchFamily="2" charset="0"/>
                <a:cs typeface="Poppins" panose="00000500000000000000" pitchFamily="2" charset="0"/>
              </a:rPr>
              <a:t>Buying sustainable products</a:t>
            </a:r>
          </a:p>
        </p:txBody>
      </p:sp>
      <p:sp>
        <p:nvSpPr>
          <p:cNvPr id="120" name="Retângulo 119">
            <a:extLst>
              <a:ext uri="{FF2B5EF4-FFF2-40B4-BE49-F238E27FC236}">
                <a16:creationId xmlns:a16="http://schemas.microsoft.com/office/drawing/2014/main" id="{A076843D-F30A-0E12-6C84-5B90F5141BEA}"/>
              </a:ext>
            </a:extLst>
          </p:cNvPr>
          <p:cNvSpPr/>
          <p:nvPr/>
        </p:nvSpPr>
        <p:spPr>
          <a:xfrm>
            <a:off x="7509655" y="5016929"/>
            <a:ext cx="2858167" cy="276999"/>
          </a:xfrm>
          <a:prstGeom prst="rect">
            <a:avLst/>
          </a:prstGeom>
        </p:spPr>
        <p:txBody>
          <a:bodyPr wrap="square">
            <a:spAutoFit/>
          </a:bodyPr>
          <a:lstStyle/>
          <a:p>
            <a:pPr>
              <a:defRPr/>
            </a:pPr>
            <a:r>
              <a:rPr lang="en-US" sz="1200" dirty="0">
                <a:solidFill>
                  <a:srgbClr val="056895"/>
                </a:solidFill>
                <a:latin typeface="Poppins" panose="00000500000000000000" pitchFamily="2" charset="0"/>
                <a:cs typeface="Poppins" panose="00000500000000000000" pitchFamily="2" charset="0"/>
              </a:rPr>
              <a:t>Tooth sensitivity</a:t>
            </a:r>
          </a:p>
        </p:txBody>
      </p:sp>
      <p:sp>
        <p:nvSpPr>
          <p:cNvPr id="121" name="Retângulo: Cantos Diagonais Arredondados 120">
            <a:extLst>
              <a:ext uri="{FF2B5EF4-FFF2-40B4-BE49-F238E27FC236}">
                <a16:creationId xmlns:a16="http://schemas.microsoft.com/office/drawing/2014/main" id="{217DA247-BFCF-E744-AC24-D89BF8723F00}"/>
              </a:ext>
            </a:extLst>
          </p:cNvPr>
          <p:cNvSpPr/>
          <p:nvPr/>
        </p:nvSpPr>
        <p:spPr>
          <a:xfrm>
            <a:off x="10513831" y="2276807"/>
            <a:ext cx="771736" cy="537627"/>
          </a:xfrm>
          <a:prstGeom prst="round2Diag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00">
              <a:solidFill>
                <a:schemeClr val="bg1"/>
              </a:solidFill>
              <a:latin typeface="Poppins" panose="00000500000000000000" pitchFamily="2" charset="0"/>
              <a:cs typeface="Poppins" panose="00000500000000000000" pitchFamily="2" charset="0"/>
            </a:endParaRPr>
          </a:p>
        </p:txBody>
      </p:sp>
      <p:sp>
        <p:nvSpPr>
          <p:cNvPr id="126" name="Retângulo 125">
            <a:extLst>
              <a:ext uri="{FF2B5EF4-FFF2-40B4-BE49-F238E27FC236}">
                <a16:creationId xmlns:a16="http://schemas.microsoft.com/office/drawing/2014/main" id="{77D6C6B9-B4A6-423E-6D35-6636078F6A6E}"/>
              </a:ext>
            </a:extLst>
          </p:cNvPr>
          <p:cNvSpPr/>
          <p:nvPr/>
        </p:nvSpPr>
        <p:spPr>
          <a:xfrm>
            <a:off x="10615225" y="2417845"/>
            <a:ext cx="566577" cy="276999"/>
          </a:xfrm>
          <a:prstGeom prst="rect">
            <a:avLst/>
          </a:prstGeom>
        </p:spPr>
        <p:txBody>
          <a:bodyPr wrap="square">
            <a:spAutoFit/>
          </a:bodyPr>
          <a:lstStyle/>
          <a:p>
            <a:pPr algn="ctr">
              <a:defRPr/>
            </a:pPr>
            <a:r>
              <a:rPr lang="en-US" sz="1200" dirty="0">
                <a:solidFill>
                  <a:srgbClr val="056895"/>
                </a:solidFill>
                <a:latin typeface="Poppins" panose="00000500000000000000" pitchFamily="2" charset="0"/>
                <a:cs typeface="Poppins" panose="00000500000000000000" pitchFamily="2" charset="0"/>
              </a:rPr>
              <a:t>75%</a:t>
            </a:r>
          </a:p>
        </p:txBody>
      </p:sp>
      <p:sp>
        <p:nvSpPr>
          <p:cNvPr id="127" name="Retângulo 126">
            <a:extLst>
              <a:ext uri="{FF2B5EF4-FFF2-40B4-BE49-F238E27FC236}">
                <a16:creationId xmlns:a16="http://schemas.microsoft.com/office/drawing/2014/main" id="{8FC6F33F-84C0-9594-81D2-DA0EF17AC370}"/>
              </a:ext>
            </a:extLst>
          </p:cNvPr>
          <p:cNvSpPr/>
          <p:nvPr/>
        </p:nvSpPr>
        <p:spPr>
          <a:xfrm>
            <a:off x="10641351" y="3069154"/>
            <a:ext cx="566577" cy="276999"/>
          </a:xfrm>
          <a:prstGeom prst="rect">
            <a:avLst/>
          </a:prstGeom>
        </p:spPr>
        <p:txBody>
          <a:bodyPr wrap="square">
            <a:spAutoFit/>
          </a:bodyPr>
          <a:lstStyle/>
          <a:p>
            <a:pPr algn="ctr">
              <a:defRPr/>
            </a:pPr>
            <a:r>
              <a:rPr lang="en-US" sz="1200" dirty="0">
                <a:solidFill>
                  <a:srgbClr val="056895"/>
                </a:solidFill>
                <a:latin typeface="Poppins" panose="00000500000000000000" pitchFamily="2" charset="0"/>
                <a:cs typeface="Poppins" panose="00000500000000000000" pitchFamily="2" charset="0"/>
              </a:rPr>
              <a:t>70%</a:t>
            </a:r>
          </a:p>
        </p:txBody>
      </p:sp>
      <p:sp>
        <p:nvSpPr>
          <p:cNvPr id="128" name="Retângulo 127">
            <a:extLst>
              <a:ext uri="{FF2B5EF4-FFF2-40B4-BE49-F238E27FC236}">
                <a16:creationId xmlns:a16="http://schemas.microsoft.com/office/drawing/2014/main" id="{47DC0855-189B-4763-03FE-EF04506C2704}"/>
              </a:ext>
            </a:extLst>
          </p:cNvPr>
          <p:cNvSpPr/>
          <p:nvPr/>
        </p:nvSpPr>
        <p:spPr>
          <a:xfrm>
            <a:off x="10641351" y="3744118"/>
            <a:ext cx="566577" cy="276999"/>
          </a:xfrm>
          <a:prstGeom prst="rect">
            <a:avLst/>
          </a:prstGeom>
        </p:spPr>
        <p:txBody>
          <a:bodyPr wrap="square">
            <a:spAutoFit/>
          </a:bodyPr>
          <a:lstStyle/>
          <a:p>
            <a:pPr algn="ctr">
              <a:defRPr/>
            </a:pPr>
            <a:r>
              <a:rPr lang="en-US" sz="1200" dirty="0">
                <a:solidFill>
                  <a:srgbClr val="056895"/>
                </a:solidFill>
                <a:latin typeface="Poppins" panose="00000500000000000000" pitchFamily="2" charset="0"/>
                <a:cs typeface="Poppins" panose="00000500000000000000" pitchFamily="2" charset="0"/>
              </a:rPr>
              <a:t>65%</a:t>
            </a:r>
          </a:p>
        </p:txBody>
      </p:sp>
      <p:sp>
        <p:nvSpPr>
          <p:cNvPr id="129" name="Retângulo 128">
            <a:extLst>
              <a:ext uri="{FF2B5EF4-FFF2-40B4-BE49-F238E27FC236}">
                <a16:creationId xmlns:a16="http://schemas.microsoft.com/office/drawing/2014/main" id="{7444D321-ACA9-BDA5-1235-C027E7A226E1}"/>
              </a:ext>
            </a:extLst>
          </p:cNvPr>
          <p:cNvSpPr/>
          <p:nvPr/>
        </p:nvSpPr>
        <p:spPr>
          <a:xfrm>
            <a:off x="10611921" y="4376257"/>
            <a:ext cx="566577" cy="276999"/>
          </a:xfrm>
          <a:prstGeom prst="rect">
            <a:avLst/>
          </a:prstGeom>
        </p:spPr>
        <p:txBody>
          <a:bodyPr wrap="square">
            <a:spAutoFit/>
          </a:bodyPr>
          <a:lstStyle/>
          <a:p>
            <a:pPr algn="ctr">
              <a:defRPr/>
            </a:pPr>
            <a:r>
              <a:rPr lang="en-US" sz="1200" dirty="0">
                <a:solidFill>
                  <a:srgbClr val="056895"/>
                </a:solidFill>
                <a:latin typeface="Poppins" panose="00000500000000000000" pitchFamily="2" charset="0"/>
                <a:cs typeface="Poppins" panose="00000500000000000000" pitchFamily="2" charset="0"/>
              </a:rPr>
              <a:t>11%</a:t>
            </a:r>
          </a:p>
        </p:txBody>
      </p:sp>
      <p:sp>
        <p:nvSpPr>
          <p:cNvPr id="130" name="Retângulo 129">
            <a:extLst>
              <a:ext uri="{FF2B5EF4-FFF2-40B4-BE49-F238E27FC236}">
                <a16:creationId xmlns:a16="http://schemas.microsoft.com/office/drawing/2014/main" id="{33EBFB0B-8814-E17F-DA0A-9D6CC16C4F08}"/>
              </a:ext>
            </a:extLst>
          </p:cNvPr>
          <p:cNvSpPr/>
          <p:nvPr/>
        </p:nvSpPr>
        <p:spPr>
          <a:xfrm>
            <a:off x="10641351" y="5026567"/>
            <a:ext cx="566577" cy="276999"/>
          </a:xfrm>
          <a:prstGeom prst="rect">
            <a:avLst/>
          </a:prstGeom>
        </p:spPr>
        <p:txBody>
          <a:bodyPr wrap="square">
            <a:spAutoFit/>
          </a:bodyPr>
          <a:lstStyle/>
          <a:p>
            <a:pPr algn="ctr">
              <a:defRPr/>
            </a:pPr>
            <a:r>
              <a:rPr lang="en-US" sz="1200" dirty="0">
                <a:solidFill>
                  <a:srgbClr val="056895"/>
                </a:solidFill>
                <a:latin typeface="Poppins" panose="00000500000000000000" pitchFamily="2" charset="0"/>
                <a:cs typeface="Poppins" panose="00000500000000000000" pitchFamily="2" charset="0"/>
              </a:rPr>
              <a:t>33%</a:t>
            </a:r>
          </a:p>
        </p:txBody>
      </p:sp>
      <p:sp>
        <p:nvSpPr>
          <p:cNvPr id="3" name="CaixaDeTexto 2">
            <a:extLst>
              <a:ext uri="{FF2B5EF4-FFF2-40B4-BE49-F238E27FC236}">
                <a16:creationId xmlns:a16="http://schemas.microsoft.com/office/drawing/2014/main" id="{5606DD7F-88F5-52E3-F5EB-ADB612C2C803}"/>
              </a:ext>
            </a:extLst>
          </p:cNvPr>
          <p:cNvSpPr txBox="1"/>
          <p:nvPr/>
        </p:nvSpPr>
        <p:spPr>
          <a:xfrm>
            <a:off x="854109" y="6374335"/>
            <a:ext cx="9698690" cy="246221"/>
          </a:xfrm>
          <a:prstGeom prst="rect">
            <a:avLst/>
          </a:prstGeom>
          <a:noFill/>
        </p:spPr>
        <p:txBody>
          <a:bodyPr wrap="square">
            <a:spAutoFit/>
          </a:bodyPr>
          <a:lstStyle/>
          <a:p>
            <a:r>
              <a:rPr lang="pt-PT" sz="1000" dirty="0">
                <a:solidFill>
                  <a:schemeClr val="bg1">
                    <a:lumMod val="50000"/>
                  </a:schemeClr>
                </a:solidFill>
                <a:latin typeface="Poppins" panose="00000500000000000000" pitchFamily="2" charset="0"/>
                <a:cs typeface="Poppins" panose="00000500000000000000" pitchFamily="2" charset="0"/>
              </a:rPr>
              <a:t>* </a:t>
            </a:r>
            <a:r>
              <a:rPr lang="en-GB" sz="1000" dirty="0">
                <a:solidFill>
                  <a:schemeClr val="bg1">
                    <a:lumMod val="50000"/>
                  </a:schemeClr>
                </a:solidFill>
                <a:latin typeface="Poppins" panose="00000500000000000000" pitchFamily="2" charset="0"/>
                <a:cs typeface="Poppins" panose="00000500000000000000" pitchFamily="2" charset="0"/>
              </a:rPr>
              <a:t>Percentages resulting from consumers' preference for purchasing our product based on a survey carried out with more than 1000 people in Portugal. </a:t>
            </a:r>
            <a:endParaRPr lang="en-GB" sz="1000" dirty="0">
              <a:solidFill>
                <a:schemeClr val="bg1">
                  <a:lumMod val="50000"/>
                </a:schemeClr>
              </a:solidFill>
            </a:endParaRPr>
          </a:p>
        </p:txBody>
      </p:sp>
      <p:pic>
        <p:nvPicPr>
          <p:cNvPr id="5" name="Picture 4" descr="A black background with white text&#10;&#10;Description automatically generated">
            <a:extLst>
              <a:ext uri="{FF2B5EF4-FFF2-40B4-BE49-F238E27FC236}">
                <a16:creationId xmlns:a16="http://schemas.microsoft.com/office/drawing/2014/main" id="{C3957F97-4269-A790-515F-E8D8522EF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353" y="357836"/>
            <a:ext cx="1496937" cy="473521"/>
          </a:xfrm>
          <a:prstGeom prst="rect">
            <a:avLst/>
          </a:prstGeom>
        </p:spPr>
      </p:pic>
    </p:spTree>
    <p:extLst>
      <p:ext uri="{BB962C8B-B14F-4D97-AF65-F5344CB8AC3E}">
        <p14:creationId xmlns:p14="http://schemas.microsoft.com/office/powerpoint/2010/main" val="133364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a:solidFill>
                  <a:srgbClr val="056895"/>
                </a:solidFill>
                <a:effectLst/>
                <a:latin typeface="Poppins" panose="00000500000000000000" pitchFamily="2" charset="0"/>
              </a:rPr>
              <a:t>Customer value </a:t>
            </a:r>
            <a:r>
              <a:rPr lang="en-US" sz="2400" b="1">
                <a:solidFill>
                  <a:srgbClr val="056895"/>
                </a:solidFill>
                <a:latin typeface="Poppins" panose="00000500000000000000" pitchFamily="2" charset="0"/>
              </a:rPr>
              <a:t>p</a:t>
            </a:r>
            <a:r>
              <a:rPr lang="en-US" sz="2400" b="1" i="0">
                <a:solidFill>
                  <a:srgbClr val="056895"/>
                </a:solidFill>
                <a:effectLst/>
                <a:latin typeface="Poppins" panose="00000500000000000000" pitchFamily="2" charset="0"/>
              </a:rPr>
              <a:t>roposition</a:t>
            </a:r>
          </a:p>
        </p:txBody>
      </p:sp>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Conexão reta 2">
            <a:extLst>
              <a:ext uri="{FF2B5EF4-FFF2-40B4-BE49-F238E27FC236}">
                <a16:creationId xmlns:a16="http://schemas.microsoft.com/office/drawing/2014/main" id="{F2E22D75-BC23-15CF-F991-8EC6C1A4DDD4}"/>
              </a:ext>
            </a:extLst>
          </p:cNvPr>
          <p:cNvCxnSpPr>
            <a:cxnSpLocks/>
          </p:cNvCxnSpPr>
          <p:nvPr/>
        </p:nvCxnSpPr>
        <p:spPr>
          <a:xfrm>
            <a:off x="2497710" y="2888225"/>
            <a:ext cx="0" cy="2204227"/>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5" name="Retângulo 4">
            <a:extLst>
              <a:ext uri="{FF2B5EF4-FFF2-40B4-BE49-F238E27FC236}">
                <a16:creationId xmlns:a16="http://schemas.microsoft.com/office/drawing/2014/main" id="{12767EE9-CBC0-4DD7-5804-62F69438987A}"/>
              </a:ext>
            </a:extLst>
          </p:cNvPr>
          <p:cNvSpPr/>
          <p:nvPr/>
        </p:nvSpPr>
        <p:spPr>
          <a:xfrm rot="5400000">
            <a:off x="3781693" y="1975249"/>
            <a:ext cx="461665" cy="29672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latin typeface="Poppins" panose="00000500000000000000" pitchFamily="2" charset="0"/>
              <a:cs typeface="Poppins" panose="00000500000000000000" pitchFamily="2" charset="0"/>
            </a:endParaRPr>
          </a:p>
        </p:txBody>
      </p:sp>
      <p:sp>
        <p:nvSpPr>
          <p:cNvPr id="8" name="CaixaDeTexto 7">
            <a:extLst>
              <a:ext uri="{FF2B5EF4-FFF2-40B4-BE49-F238E27FC236}">
                <a16:creationId xmlns:a16="http://schemas.microsoft.com/office/drawing/2014/main" id="{082103FA-A41D-36D8-8627-672E708510DD}"/>
              </a:ext>
            </a:extLst>
          </p:cNvPr>
          <p:cNvSpPr txBox="1"/>
          <p:nvPr/>
        </p:nvSpPr>
        <p:spPr>
          <a:xfrm>
            <a:off x="797803" y="3228014"/>
            <a:ext cx="1716475" cy="307777"/>
          </a:xfrm>
          <a:prstGeom prst="rect">
            <a:avLst/>
          </a:prstGeom>
          <a:noFill/>
        </p:spPr>
        <p:txBody>
          <a:bodyPr wrap="square" rtlCol="0">
            <a:spAutoFit/>
          </a:bodyPr>
          <a:lstStyle/>
          <a:p>
            <a:pPr algn="ctr"/>
            <a:r>
              <a:rPr lang="en-US" sz="1400">
                <a:solidFill>
                  <a:schemeClr val="accent1">
                    <a:lumMod val="50000"/>
                  </a:schemeClr>
                </a:solidFill>
                <a:latin typeface="Poppins" panose="00000500000000000000" pitchFamily="2" charset="0"/>
                <a:cs typeface="Poppins" panose="00000500000000000000" pitchFamily="2" charset="0"/>
              </a:rPr>
              <a:t>Other brands</a:t>
            </a:r>
          </a:p>
        </p:txBody>
      </p:sp>
      <p:sp>
        <p:nvSpPr>
          <p:cNvPr id="12" name="Retângulo 11">
            <a:extLst>
              <a:ext uri="{FF2B5EF4-FFF2-40B4-BE49-F238E27FC236}">
                <a16:creationId xmlns:a16="http://schemas.microsoft.com/office/drawing/2014/main" id="{343FFEB5-2A4A-98A8-096D-5E097F649018}"/>
              </a:ext>
            </a:extLst>
          </p:cNvPr>
          <p:cNvSpPr/>
          <p:nvPr/>
        </p:nvSpPr>
        <p:spPr>
          <a:xfrm rot="5400000">
            <a:off x="2521076" y="4276659"/>
            <a:ext cx="432305" cy="416608"/>
          </a:xfrm>
          <a:prstGeom prst="rect">
            <a:avLst/>
          </a:prstGeom>
          <a:solidFill>
            <a:srgbClr val="056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latin typeface="Poppins" panose="00000500000000000000" pitchFamily="2" charset="0"/>
              <a:cs typeface="Poppins" panose="00000500000000000000" pitchFamily="2" charset="0"/>
            </a:endParaRPr>
          </a:p>
        </p:txBody>
      </p:sp>
      <p:sp>
        <p:nvSpPr>
          <p:cNvPr id="16" name="Retângulo 15">
            <a:extLst>
              <a:ext uri="{FF2B5EF4-FFF2-40B4-BE49-F238E27FC236}">
                <a16:creationId xmlns:a16="http://schemas.microsoft.com/office/drawing/2014/main" id="{5F6EF9D9-B94D-CA9D-C9CD-A45D584947B0}"/>
              </a:ext>
            </a:extLst>
          </p:cNvPr>
          <p:cNvSpPr/>
          <p:nvPr/>
        </p:nvSpPr>
        <p:spPr>
          <a:xfrm rot="10800000">
            <a:off x="6962080" y="3205438"/>
            <a:ext cx="2573415" cy="4616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latin typeface="Poppins" panose="00000500000000000000" pitchFamily="2" charset="0"/>
              <a:cs typeface="Poppins" panose="00000500000000000000" pitchFamily="2" charset="0"/>
            </a:endParaRPr>
          </a:p>
        </p:txBody>
      </p:sp>
      <p:sp>
        <p:nvSpPr>
          <p:cNvPr id="19" name="Retângulo 18">
            <a:extLst>
              <a:ext uri="{FF2B5EF4-FFF2-40B4-BE49-F238E27FC236}">
                <a16:creationId xmlns:a16="http://schemas.microsoft.com/office/drawing/2014/main" id="{E60EF2AB-2358-2A62-1C18-14CFCB9C613F}"/>
              </a:ext>
            </a:extLst>
          </p:cNvPr>
          <p:cNvSpPr/>
          <p:nvPr/>
        </p:nvSpPr>
        <p:spPr>
          <a:xfrm rot="5400000">
            <a:off x="8882701" y="4048320"/>
            <a:ext cx="460800" cy="844791"/>
          </a:xfrm>
          <a:prstGeom prst="rect">
            <a:avLst/>
          </a:prstGeom>
          <a:solidFill>
            <a:srgbClr val="056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latin typeface="Poppins" panose="00000500000000000000" pitchFamily="2" charset="0"/>
              <a:cs typeface="Poppins" panose="00000500000000000000" pitchFamily="2" charset="0"/>
            </a:endParaRPr>
          </a:p>
        </p:txBody>
      </p:sp>
      <p:cxnSp>
        <p:nvCxnSpPr>
          <p:cNvPr id="20" name="Conexão reta 19">
            <a:extLst>
              <a:ext uri="{FF2B5EF4-FFF2-40B4-BE49-F238E27FC236}">
                <a16:creationId xmlns:a16="http://schemas.microsoft.com/office/drawing/2014/main" id="{F62A5670-8033-6EFD-D3FF-5170FA56F209}"/>
              </a:ext>
            </a:extLst>
          </p:cNvPr>
          <p:cNvCxnSpPr>
            <a:cxnSpLocks/>
          </p:cNvCxnSpPr>
          <p:nvPr/>
        </p:nvCxnSpPr>
        <p:spPr>
          <a:xfrm>
            <a:off x="9568956" y="2924174"/>
            <a:ext cx="0" cy="2204227"/>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21" name="CaixaDeTexto 20">
            <a:extLst>
              <a:ext uri="{FF2B5EF4-FFF2-40B4-BE49-F238E27FC236}">
                <a16:creationId xmlns:a16="http://schemas.microsoft.com/office/drawing/2014/main" id="{3C899994-D60B-9786-4D01-1AD1604A47C6}"/>
              </a:ext>
            </a:extLst>
          </p:cNvPr>
          <p:cNvSpPr txBox="1"/>
          <p:nvPr/>
        </p:nvSpPr>
        <p:spPr>
          <a:xfrm>
            <a:off x="4687421" y="3325383"/>
            <a:ext cx="874126" cy="338554"/>
          </a:xfrm>
          <a:prstGeom prst="rect">
            <a:avLst/>
          </a:prstGeom>
          <a:noFill/>
        </p:spPr>
        <p:txBody>
          <a:bodyPr wrap="square" rtlCol="0">
            <a:spAutoFit/>
          </a:bodyPr>
          <a:lstStyle/>
          <a:p>
            <a:pPr algn="ctr"/>
            <a:r>
              <a:rPr lang="en-US" sz="1600">
                <a:solidFill>
                  <a:schemeClr val="bg1"/>
                </a:solidFill>
                <a:latin typeface="Poppins" panose="00000500000000000000" pitchFamily="2" charset="0"/>
                <a:cs typeface="Poppins" panose="00000500000000000000" pitchFamily="2" charset="0"/>
              </a:rPr>
              <a:t>400 Y</a:t>
            </a:r>
          </a:p>
        </p:txBody>
      </p:sp>
      <p:sp>
        <p:nvSpPr>
          <p:cNvPr id="22" name="CaixaDeTexto 21">
            <a:extLst>
              <a:ext uri="{FF2B5EF4-FFF2-40B4-BE49-F238E27FC236}">
                <a16:creationId xmlns:a16="http://schemas.microsoft.com/office/drawing/2014/main" id="{60A9EBF5-CA13-1484-5D82-4AEF56A2C3A5}"/>
              </a:ext>
            </a:extLst>
          </p:cNvPr>
          <p:cNvSpPr txBox="1"/>
          <p:nvPr/>
        </p:nvSpPr>
        <p:spPr>
          <a:xfrm>
            <a:off x="2441321" y="4308619"/>
            <a:ext cx="552959" cy="338554"/>
          </a:xfrm>
          <a:prstGeom prst="rect">
            <a:avLst/>
          </a:prstGeom>
          <a:noFill/>
        </p:spPr>
        <p:txBody>
          <a:bodyPr wrap="square" rtlCol="0">
            <a:spAutoFit/>
          </a:bodyPr>
          <a:lstStyle/>
          <a:p>
            <a:pPr algn="ctr"/>
            <a:r>
              <a:rPr lang="en-US" sz="1600">
                <a:solidFill>
                  <a:schemeClr val="bg1"/>
                </a:solidFill>
                <a:latin typeface="Poppins" panose="00000500000000000000" pitchFamily="2" charset="0"/>
                <a:cs typeface="Poppins" panose="00000500000000000000" pitchFamily="2" charset="0"/>
              </a:rPr>
              <a:t>2Y</a:t>
            </a:r>
          </a:p>
        </p:txBody>
      </p:sp>
      <p:cxnSp>
        <p:nvCxnSpPr>
          <p:cNvPr id="23" name="Conexão reta 22">
            <a:extLst>
              <a:ext uri="{FF2B5EF4-FFF2-40B4-BE49-F238E27FC236}">
                <a16:creationId xmlns:a16="http://schemas.microsoft.com/office/drawing/2014/main" id="{ED1855D3-A267-2DE2-FDD9-FB189DFC72D9}"/>
              </a:ext>
            </a:extLst>
          </p:cNvPr>
          <p:cNvCxnSpPr>
            <a:cxnSpLocks/>
          </p:cNvCxnSpPr>
          <p:nvPr/>
        </p:nvCxnSpPr>
        <p:spPr>
          <a:xfrm flipH="1">
            <a:off x="2669110" y="5414333"/>
            <a:ext cx="2963205"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4" name="CaixaDeTexto 23">
            <a:extLst>
              <a:ext uri="{FF2B5EF4-FFF2-40B4-BE49-F238E27FC236}">
                <a16:creationId xmlns:a16="http://schemas.microsoft.com/office/drawing/2014/main" id="{8A518F68-23F7-40BA-094E-6B1EA4557F37}"/>
              </a:ext>
            </a:extLst>
          </p:cNvPr>
          <p:cNvSpPr txBox="1"/>
          <p:nvPr/>
        </p:nvSpPr>
        <p:spPr>
          <a:xfrm>
            <a:off x="3431040" y="5507794"/>
            <a:ext cx="1435869" cy="276999"/>
          </a:xfrm>
          <a:prstGeom prst="rect">
            <a:avLst/>
          </a:prstGeom>
          <a:noFill/>
        </p:spPr>
        <p:txBody>
          <a:bodyPr wrap="square" rtlCol="0">
            <a:spAutoFit/>
          </a:bodyPr>
          <a:lstStyle/>
          <a:p>
            <a:pPr algn="ctr"/>
            <a:r>
              <a:rPr lang="en-US" sz="1200">
                <a:solidFill>
                  <a:schemeClr val="accent1">
                    <a:lumMod val="50000"/>
                  </a:schemeClr>
                </a:solidFill>
                <a:latin typeface="Poppins" panose="00000500000000000000" pitchFamily="2" charset="0"/>
                <a:cs typeface="Poppins" panose="00000500000000000000" pitchFamily="2" charset="0"/>
              </a:rPr>
              <a:t>Years</a:t>
            </a:r>
          </a:p>
        </p:txBody>
      </p:sp>
      <p:cxnSp>
        <p:nvCxnSpPr>
          <p:cNvPr id="25" name="Conexão reta 24">
            <a:extLst>
              <a:ext uri="{FF2B5EF4-FFF2-40B4-BE49-F238E27FC236}">
                <a16:creationId xmlns:a16="http://schemas.microsoft.com/office/drawing/2014/main" id="{733D842C-B4B7-F72F-5ACE-3DAACFFA01DA}"/>
              </a:ext>
            </a:extLst>
          </p:cNvPr>
          <p:cNvCxnSpPr>
            <a:cxnSpLocks/>
          </p:cNvCxnSpPr>
          <p:nvPr/>
        </p:nvCxnSpPr>
        <p:spPr>
          <a:xfrm flipH="1">
            <a:off x="6807019" y="5336900"/>
            <a:ext cx="2656799" cy="0"/>
          </a:xfrm>
          <a:prstGeom prst="line">
            <a:avLst/>
          </a:prstGeom>
          <a:ln>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6" name="CaixaDeTexto 25">
            <a:extLst>
              <a:ext uri="{FF2B5EF4-FFF2-40B4-BE49-F238E27FC236}">
                <a16:creationId xmlns:a16="http://schemas.microsoft.com/office/drawing/2014/main" id="{5351813E-B9A3-962F-7080-4F3660FAF6E2}"/>
              </a:ext>
            </a:extLst>
          </p:cNvPr>
          <p:cNvSpPr txBox="1"/>
          <p:nvPr/>
        </p:nvSpPr>
        <p:spPr>
          <a:xfrm>
            <a:off x="6941422" y="3293029"/>
            <a:ext cx="874126" cy="338554"/>
          </a:xfrm>
          <a:prstGeom prst="rect">
            <a:avLst/>
          </a:prstGeom>
          <a:noFill/>
        </p:spPr>
        <p:txBody>
          <a:bodyPr wrap="square" rtlCol="0">
            <a:spAutoFit/>
          </a:bodyPr>
          <a:lstStyle/>
          <a:p>
            <a:pPr algn="ctr"/>
            <a:r>
              <a:rPr lang="en-US" sz="1600">
                <a:solidFill>
                  <a:schemeClr val="bg1"/>
                </a:solidFill>
                <a:latin typeface="Poppins" panose="00000500000000000000" pitchFamily="2" charset="0"/>
                <a:cs typeface="Poppins" panose="00000500000000000000" pitchFamily="2" charset="0"/>
              </a:rPr>
              <a:t>62 %</a:t>
            </a:r>
          </a:p>
        </p:txBody>
      </p:sp>
      <p:sp>
        <p:nvSpPr>
          <p:cNvPr id="27" name="CaixaDeTexto 26">
            <a:extLst>
              <a:ext uri="{FF2B5EF4-FFF2-40B4-BE49-F238E27FC236}">
                <a16:creationId xmlns:a16="http://schemas.microsoft.com/office/drawing/2014/main" id="{A13DC252-8239-89F6-7F3A-B5B4919A0500}"/>
              </a:ext>
            </a:extLst>
          </p:cNvPr>
          <p:cNvSpPr txBox="1"/>
          <p:nvPr/>
        </p:nvSpPr>
        <p:spPr>
          <a:xfrm>
            <a:off x="8746371" y="4326661"/>
            <a:ext cx="727828" cy="338554"/>
          </a:xfrm>
          <a:prstGeom prst="rect">
            <a:avLst/>
          </a:prstGeom>
          <a:noFill/>
        </p:spPr>
        <p:txBody>
          <a:bodyPr wrap="square" rtlCol="0">
            <a:spAutoFit/>
          </a:bodyPr>
          <a:lstStyle/>
          <a:p>
            <a:pPr algn="ctr"/>
            <a:r>
              <a:rPr lang="en-US" sz="1600" dirty="0">
                <a:solidFill>
                  <a:schemeClr val="bg1"/>
                </a:solidFill>
                <a:latin typeface="Poppins" panose="00000500000000000000" pitchFamily="2" charset="0"/>
                <a:cs typeface="Poppins" panose="00000500000000000000" pitchFamily="2" charset="0"/>
              </a:rPr>
              <a:t>39 %</a:t>
            </a:r>
          </a:p>
        </p:txBody>
      </p:sp>
      <p:sp>
        <p:nvSpPr>
          <p:cNvPr id="28" name="CaixaDeTexto 27">
            <a:extLst>
              <a:ext uri="{FF2B5EF4-FFF2-40B4-BE49-F238E27FC236}">
                <a16:creationId xmlns:a16="http://schemas.microsoft.com/office/drawing/2014/main" id="{C76C1BB4-800A-84E3-B840-AD9A452542B8}"/>
              </a:ext>
            </a:extLst>
          </p:cNvPr>
          <p:cNvSpPr txBox="1"/>
          <p:nvPr/>
        </p:nvSpPr>
        <p:spPr>
          <a:xfrm>
            <a:off x="6807019" y="5436069"/>
            <a:ext cx="2892780" cy="276999"/>
          </a:xfrm>
          <a:prstGeom prst="rect">
            <a:avLst/>
          </a:prstGeom>
          <a:noFill/>
        </p:spPr>
        <p:txBody>
          <a:bodyPr wrap="square" rtlCol="0">
            <a:spAutoFit/>
          </a:bodyPr>
          <a:lstStyle/>
          <a:p>
            <a:pPr algn="ctr"/>
            <a:r>
              <a:rPr lang="en-US" sz="1200">
                <a:solidFill>
                  <a:schemeClr val="accent1">
                    <a:lumMod val="50000"/>
                  </a:schemeClr>
                </a:solidFill>
                <a:latin typeface="Poppins" panose="00000500000000000000" pitchFamily="2" charset="0"/>
                <a:cs typeface="Poppins" panose="00000500000000000000" pitchFamily="2" charset="0"/>
              </a:rPr>
              <a:t>% people with tooth sensitivity* </a:t>
            </a:r>
          </a:p>
        </p:txBody>
      </p:sp>
      <p:sp>
        <p:nvSpPr>
          <p:cNvPr id="29" name="CaixaDeTexto 28">
            <a:extLst>
              <a:ext uri="{FF2B5EF4-FFF2-40B4-BE49-F238E27FC236}">
                <a16:creationId xmlns:a16="http://schemas.microsoft.com/office/drawing/2014/main" id="{FA2F6777-13D7-91BF-9ADA-143168A59010}"/>
              </a:ext>
            </a:extLst>
          </p:cNvPr>
          <p:cNvSpPr txBox="1"/>
          <p:nvPr/>
        </p:nvSpPr>
        <p:spPr>
          <a:xfrm>
            <a:off x="9535502" y="3235200"/>
            <a:ext cx="1716475" cy="307777"/>
          </a:xfrm>
          <a:prstGeom prst="rect">
            <a:avLst/>
          </a:prstGeom>
          <a:noFill/>
        </p:spPr>
        <p:txBody>
          <a:bodyPr wrap="square" rtlCol="0">
            <a:spAutoFit/>
          </a:bodyPr>
          <a:lstStyle/>
          <a:p>
            <a:pPr algn="ctr"/>
            <a:r>
              <a:rPr lang="en-US" sz="1400">
                <a:solidFill>
                  <a:schemeClr val="accent1">
                    <a:lumMod val="50000"/>
                  </a:schemeClr>
                </a:solidFill>
                <a:latin typeface="Poppins" panose="00000500000000000000" pitchFamily="2" charset="0"/>
                <a:cs typeface="Poppins" panose="00000500000000000000" pitchFamily="2" charset="0"/>
              </a:rPr>
              <a:t>Other brands</a:t>
            </a:r>
          </a:p>
        </p:txBody>
      </p:sp>
      <p:sp>
        <p:nvSpPr>
          <p:cNvPr id="32" name="CaixaDeTexto 31">
            <a:extLst>
              <a:ext uri="{FF2B5EF4-FFF2-40B4-BE49-F238E27FC236}">
                <a16:creationId xmlns:a16="http://schemas.microsoft.com/office/drawing/2014/main" id="{9002506D-117E-533E-71A7-58C770B3499A}"/>
              </a:ext>
            </a:extLst>
          </p:cNvPr>
          <p:cNvSpPr txBox="1"/>
          <p:nvPr/>
        </p:nvSpPr>
        <p:spPr>
          <a:xfrm>
            <a:off x="854109" y="6377096"/>
            <a:ext cx="9863267" cy="246221"/>
          </a:xfrm>
          <a:prstGeom prst="rect">
            <a:avLst/>
          </a:prstGeom>
          <a:noFill/>
        </p:spPr>
        <p:txBody>
          <a:bodyPr wrap="square">
            <a:spAutoFit/>
          </a:bodyPr>
          <a:lstStyle>
            <a:defPPr>
              <a:defRPr lang="en-US"/>
            </a:defPPr>
            <a:lvl1pPr>
              <a:defRPr sz="800">
                <a:solidFill>
                  <a:schemeClr val="bg1">
                    <a:lumMod val="50000"/>
                  </a:schemeClr>
                </a:solidFill>
                <a:latin typeface="Poppins" panose="00000500000000000000" pitchFamily="2" charset="0"/>
                <a:cs typeface="Poppins" panose="00000500000000000000" pitchFamily="2" charset="0"/>
              </a:defRPr>
            </a:lvl1pPr>
          </a:lstStyle>
          <a:p>
            <a:r>
              <a:rPr lang="en-US" sz="1000" dirty="0"/>
              <a:t>* Scientific studies performed considering the bioactive agent not incorporated on bristles. </a:t>
            </a:r>
          </a:p>
        </p:txBody>
      </p:sp>
      <p:sp>
        <p:nvSpPr>
          <p:cNvPr id="33" name="Seta: Para a Esquerda 32">
            <a:extLst>
              <a:ext uri="{FF2B5EF4-FFF2-40B4-BE49-F238E27FC236}">
                <a16:creationId xmlns:a16="http://schemas.microsoft.com/office/drawing/2014/main" id="{AF7E67D5-93DF-8185-30B2-BBDAC10315B0}"/>
              </a:ext>
            </a:extLst>
          </p:cNvPr>
          <p:cNvSpPr/>
          <p:nvPr/>
        </p:nvSpPr>
        <p:spPr>
          <a:xfrm>
            <a:off x="2976746" y="4308619"/>
            <a:ext cx="2519380" cy="392495"/>
          </a:xfrm>
          <a:prstGeom prst="leftArrow">
            <a:avLst/>
          </a:prstGeom>
          <a:solidFill>
            <a:srgbClr val="59D6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cs typeface="Poppins" panose="00000500000000000000" pitchFamily="2" charset="0"/>
            </a:endParaRPr>
          </a:p>
        </p:txBody>
      </p:sp>
      <p:sp>
        <p:nvSpPr>
          <p:cNvPr id="34" name="Seta: Para a Esquerda 33">
            <a:extLst>
              <a:ext uri="{FF2B5EF4-FFF2-40B4-BE49-F238E27FC236}">
                <a16:creationId xmlns:a16="http://schemas.microsoft.com/office/drawing/2014/main" id="{A7907007-A15B-5DDF-7B0E-544E5E714F5F}"/>
              </a:ext>
            </a:extLst>
          </p:cNvPr>
          <p:cNvSpPr/>
          <p:nvPr/>
        </p:nvSpPr>
        <p:spPr>
          <a:xfrm rot="10800000">
            <a:off x="7007685" y="4311920"/>
            <a:ext cx="1648846" cy="351761"/>
          </a:xfrm>
          <a:prstGeom prst="leftArrow">
            <a:avLst/>
          </a:prstGeom>
          <a:solidFill>
            <a:srgbClr val="59D6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cs typeface="Poppins" panose="00000500000000000000" pitchFamily="2" charset="0"/>
            </a:endParaRPr>
          </a:p>
        </p:txBody>
      </p:sp>
      <p:sp>
        <p:nvSpPr>
          <p:cNvPr id="10" name="Marcador de Posição do Número do Diapositivo 9">
            <a:extLst>
              <a:ext uri="{FF2B5EF4-FFF2-40B4-BE49-F238E27FC236}">
                <a16:creationId xmlns:a16="http://schemas.microsoft.com/office/drawing/2014/main" id="{59F66B30-7B00-7937-1B3F-DB0F96D310F9}"/>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7</a:t>
            </a:fld>
            <a:endParaRPr lang="en-US" sz="1000">
              <a:latin typeface="Poppins" panose="00000500000000000000" pitchFamily="2" charset="0"/>
              <a:cs typeface="Poppins" panose="00000500000000000000" pitchFamily="2" charset="0"/>
            </a:endParaRPr>
          </a:p>
        </p:txBody>
      </p:sp>
      <p:sp>
        <p:nvSpPr>
          <p:cNvPr id="17" name="CaixaDeTexto 8">
            <a:extLst>
              <a:ext uri="{FF2B5EF4-FFF2-40B4-BE49-F238E27FC236}">
                <a16:creationId xmlns:a16="http://schemas.microsoft.com/office/drawing/2014/main" id="{C3A54D72-4F3F-A1DD-6205-21A2D9EED432}"/>
              </a:ext>
            </a:extLst>
          </p:cNvPr>
          <p:cNvSpPr txBox="1"/>
          <p:nvPr/>
        </p:nvSpPr>
        <p:spPr>
          <a:xfrm>
            <a:off x="974127" y="1416186"/>
            <a:ext cx="2378669" cy="461665"/>
          </a:xfrm>
          <a:prstGeom prst="rect">
            <a:avLst/>
          </a:prstGeom>
          <a:noFill/>
        </p:spPr>
        <p:txBody>
          <a:bodyPr wrap="square" rtlCol="0">
            <a:spAutoFit/>
          </a:bodyPr>
          <a:lstStyle/>
          <a:p>
            <a:r>
              <a:rPr lang="en-US" sz="2400" b="1" dirty="0">
                <a:solidFill>
                  <a:srgbClr val="33699D"/>
                </a:solidFill>
                <a:latin typeface="Poppins" panose="00000500000000000000" pitchFamily="2" charset="0"/>
                <a:cs typeface="Poppins" panose="00000500000000000000" pitchFamily="2" charset="0"/>
              </a:rPr>
              <a:t>Sustainability</a:t>
            </a:r>
          </a:p>
        </p:txBody>
      </p:sp>
      <p:sp>
        <p:nvSpPr>
          <p:cNvPr id="18" name="CaixaDeTexto 14">
            <a:extLst>
              <a:ext uri="{FF2B5EF4-FFF2-40B4-BE49-F238E27FC236}">
                <a16:creationId xmlns:a16="http://schemas.microsoft.com/office/drawing/2014/main" id="{0383B752-13A6-8127-3D43-97E1F176251B}"/>
              </a:ext>
            </a:extLst>
          </p:cNvPr>
          <p:cNvSpPr txBox="1"/>
          <p:nvPr/>
        </p:nvSpPr>
        <p:spPr>
          <a:xfrm>
            <a:off x="8161175" y="1408864"/>
            <a:ext cx="3296760" cy="461665"/>
          </a:xfrm>
          <a:prstGeom prst="rect">
            <a:avLst/>
          </a:prstGeom>
          <a:noFill/>
        </p:spPr>
        <p:txBody>
          <a:bodyPr wrap="square" rtlCol="0">
            <a:spAutoFit/>
          </a:bodyPr>
          <a:lstStyle/>
          <a:p>
            <a:pPr algn="r"/>
            <a:r>
              <a:rPr lang="en-US" sz="2400" b="1">
                <a:solidFill>
                  <a:srgbClr val="33699D"/>
                </a:solidFill>
                <a:latin typeface="Poppins" panose="00000500000000000000" pitchFamily="2" charset="0"/>
                <a:cs typeface="Poppins" panose="00000500000000000000" pitchFamily="2" charset="0"/>
              </a:rPr>
              <a:t>Tooth Sensitivity</a:t>
            </a:r>
          </a:p>
        </p:txBody>
      </p:sp>
      <p:sp>
        <p:nvSpPr>
          <p:cNvPr id="31" name="CaixaDeTexto 16">
            <a:extLst>
              <a:ext uri="{FF2B5EF4-FFF2-40B4-BE49-F238E27FC236}">
                <a16:creationId xmlns:a16="http://schemas.microsoft.com/office/drawing/2014/main" id="{12BABE14-0639-BCE2-2027-738FA37F657C}"/>
              </a:ext>
            </a:extLst>
          </p:cNvPr>
          <p:cNvSpPr txBox="1"/>
          <p:nvPr/>
        </p:nvSpPr>
        <p:spPr>
          <a:xfrm>
            <a:off x="969371" y="1819855"/>
            <a:ext cx="4802161" cy="261610"/>
          </a:xfrm>
          <a:prstGeom prst="rect">
            <a:avLst/>
          </a:prstGeom>
          <a:noFill/>
        </p:spPr>
        <p:txBody>
          <a:bodyPr wrap="square" rtlCol="0">
            <a:spAutoFit/>
          </a:bodyPr>
          <a:lstStyle/>
          <a:p>
            <a:r>
              <a:rPr lang="en-US" sz="1100" dirty="0">
                <a:solidFill>
                  <a:srgbClr val="33699D"/>
                </a:solidFill>
                <a:latin typeface="Poppins" panose="00000500000000000000" pitchFamily="2" charset="0"/>
                <a:cs typeface="Poppins" panose="00000500000000000000" pitchFamily="2" charset="0"/>
              </a:rPr>
              <a:t>Average number of years for toothbrush heads to degrade</a:t>
            </a:r>
          </a:p>
        </p:txBody>
      </p:sp>
      <p:sp>
        <p:nvSpPr>
          <p:cNvPr id="35" name="CaixaDeTexto 17">
            <a:extLst>
              <a:ext uri="{FF2B5EF4-FFF2-40B4-BE49-F238E27FC236}">
                <a16:creationId xmlns:a16="http://schemas.microsoft.com/office/drawing/2014/main" id="{FE70C03D-C988-F011-2E01-24B065652242}"/>
              </a:ext>
            </a:extLst>
          </p:cNvPr>
          <p:cNvSpPr txBox="1"/>
          <p:nvPr/>
        </p:nvSpPr>
        <p:spPr>
          <a:xfrm>
            <a:off x="6538459" y="1830687"/>
            <a:ext cx="4957238" cy="430887"/>
          </a:xfrm>
          <a:prstGeom prst="rect">
            <a:avLst/>
          </a:prstGeom>
          <a:noFill/>
        </p:spPr>
        <p:txBody>
          <a:bodyPr wrap="square" rtlCol="0">
            <a:spAutoFit/>
          </a:bodyPr>
          <a:lstStyle/>
          <a:p>
            <a:pPr algn="r"/>
            <a:r>
              <a:rPr lang="en-US" sz="1100" dirty="0">
                <a:solidFill>
                  <a:srgbClr val="33699D"/>
                </a:solidFill>
                <a:latin typeface="Poppins" panose="00000500000000000000" pitchFamily="2" charset="0"/>
                <a:cs typeface="Poppins" panose="00000500000000000000" pitchFamily="2" charset="0"/>
              </a:rPr>
              <a:t>Average number of days reporting sensitivity after treatment with professional use products</a:t>
            </a:r>
          </a:p>
        </p:txBody>
      </p:sp>
      <p:pic>
        <p:nvPicPr>
          <p:cNvPr id="37" name="Picture 36" descr="A black background with white text&#10;&#10;Description automatically generated">
            <a:extLst>
              <a:ext uri="{FF2B5EF4-FFF2-40B4-BE49-F238E27FC236}">
                <a16:creationId xmlns:a16="http://schemas.microsoft.com/office/drawing/2014/main" id="{7FFA351D-3D03-CB8F-B437-7F7675CDE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637" y="4259177"/>
            <a:ext cx="1496937" cy="473521"/>
          </a:xfrm>
          <a:prstGeom prst="rect">
            <a:avLst/>
          </a:prstGeom>
        </p:spPr>
      </p:pic>
      <p:pic>
        <p:nvPicPr>
          <p:cNvPr id="38" name="Picture 37" descr="A black background with white text&#10;&#10;Description automatically generated">
            <a:extLst>
              <a:ext uri="{FF2B5EF4-FFF2-40B4-BE49-F238E27FC236}">
                <a16:creationId xmlns:a16="http://schemas.microsoft.com/office/drawing/2014/main" id="{82200BC7-354D-96D3-6653-BF372479F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411" y="4225416"/>
            <a:ext cx="1496937" cy="473521"/>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565AA636-F015-763D-5C63-AFDAF04A1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Tree>
    <p:extLst>
      <p:ext uri="{BB962C8B-B14F-4D97-AF65-F5344CB8AC3E}">
        <p14:creationId xmlns:p14="http://schemas.microsoft.com/office/powerpoint/2010/main" val="341450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a:solidFill>
                  <a:srgbClr val="056895"/>
                </a:solidFill>
                <a:effectLst/>
                <a:latin typeface="Poppins" panose="00000500000000000000" pitchFamily="2" charset="0"/>
              </a:rPr>
              <a:t>Financials</a:t>
            </a:r>
          </a:p>
        </p:txBody>
      </p:sp>
      <p:sp>
        <p:nvSpPr>
          <p:cNvPr id="52" name="Retângulo: Cantos Arredondados 51">
            <a:extLst>
              <a:ext uri="{FF2B5EF4-FFF2-40B4-BE49-F238E27FC236}">
                <a16:creationId xmlns:a16="http://schemas.microsoft.com/office/drawing/2014/main" id="{7C41C76B-BDD0-E623-A493-F7010470403B}"/>
              </a:ext>
            </a:extLst>
          </p:cNvPr>
          <p:cNvSpPr/>
          <p:nvPr/>
        </p:nvSpPr>
        <p:spPr>
          <a:xfrm>
            <a:off x="1303338" y="3324376"/>
            <a:ext cx="1686998"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Profit/year</a:t>
            </a:r>
          </a:p>
          <a:p>
            <a:pPr algn="ctr"/>
            <a:r>
              <a:rPr lang="en-US" sz="1400" dirty="0">
                <a:latin typeface="Poppins" panose="00000500000000000000" pitchFamily="2" charset="0"/>
                <a:cs typeface="Poppins" panose="00000500000000000000" pitchFamily="2" charset="0"/>
              </a:rPr>
              <a:t>€ 622 164</a:t>
            </a:r>
          </a:p>
        </p:txBody>
      </p:sp>
      <p:sp>
        <p:nvSpPr>
          <p:cNvPr id="5" name="Retângulo: Cantos Arredondados 4">
            <a:extLst>
              <a:ext uri="{FF2B5EF4-FFF2-40B4-BE49-F238E27FC236}">
                <a16:creationId xmlns:a16="http://schemas.microsoft.com/office/drawing/2014/main" id="{296AA898-0D99-4CF4-35EE-756DBFDAA66F}"/>
              </a:ext>
            </a:extLst>
          </p:cNvPr>
          <p:cNvSpPr/>
          <p:nvPr/>
        </p:nvSpPr>
        <p:spPr>
          <a:xfrm>
            <a:off x="3642406" y="1735899"/>
            <a:ext cx="1762374"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Profit/Product</a:t>
            </a:r>
          </a:p>
          <a:p>
            <a:pPr algn="ctr"/>
            <a:r>
              <a:rPr lang="en-US" sz="1400" dirty="0">
                <a:latin typeface="Poppins" panose="00000500000000000000" pitchFamily="2" charset="0"/>
                <a:cs typeface="Poppins" panose="00000500000000000000" pitchFamily="2" charset="0"/>
              </a:rPr>
              <a:t>€ 4</a:t>
            </a:r>
          </a:p>
        </p:txBody>
      </p:sp>
      <p:sp>
        <p:nvSpPr>
          <p:cNvPr id="8" name="Retângulo: Cantos Arredondados 7">
            <a:extLst>
              <a:ext uri="{FF2B5EF4-FFF2-40B4-BE49-F238E27FC236}">
                <a16:creationId xmlns:a16="http://schemas.microsoft.com/office/drawing/2014/main" id="{FC764EF2-3F5E-183F-CB24-D7B142FEB15B}"/>
              </a:ext>
            </a:extLst>
          </p:cNvPr>
          <p:cNvSpPr/>
          <p:nvPr/>
        </p:nvSpPr>
        <p:spPr>
          <a:xfrm>
            <a:off x="3642406" y="4433576"/>
            <a:ext cx="1762374"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Products/Year</a:t>
            </a:r>
          </a:p>
          <a:p>
            <a:pPr algn="ctr"/>
            <a:r>
              <a:rPr lang="en-US" sz="1400" dirty="0">
                <a:latin typeface="Poppins" panose="00000500000000000000" pitchFamily="2" charset="0"/>
                <a:cs typeface="Poppins" panose="00000500000000000000" pitchFamily="2" charset="0"/>
              </a:rPr>
              <a:t>149 200</a:t>
            </a:r>
          </a:p>
        </p:txBody>
      </p:sp>
      <p:sp>
        <p:nvSpPr>
          <p:cNvPr id="9" name="Retângulo: Cantos Arredondados 8">
            <a:extLst>
              <a:ext uri="{FF2B5EF4-FFF2-40B4-BE49-F238E27FC236}">
                <a16:creationId xmlns:a16="http://schemas.microsoft.com/office/drawing/2014/main" id="{7AA1666F-41CC-16A9-0510-776080D5F21A}"/>
              </a:ext>
            </a:extLst>
          </p:cNvPr>
          <p:cNvSpPr/>
          <p:nvPr/>
        </p:nvSpPr>
        <p:spPr>
          <a:xfrm>
            <a:off x="6061431" y="1515860"/>
            <a:ext cx="1970469" cy="577709"/>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Net Price/Product</a:t>
            </a:r>
          </a:p>
          <a:p>
            <a:pPr algn="ctr"/>
            <a:r>
              <a:rPr lang="en-US" sz="1400" dirty="0">
                <a:latin typeface="Poppins" panose="00000500000000000000" pitchFamily="2" charset="0"/>
                <a:cs typeface="Poppins" panose="00000500000000000000" pitchFamily="2" charset="0"/>
              </a:rPr>
              <a:t>€ 9 </a:t>
            </a:r>
            <a:r>
              <a:rPr lang="en-US" sz="1400" baseline="30000" dirty="0">
                <a:latin typeface="Poppins" panose="00000500000000000000" pitchFamily="2" charset="0"/>
                <a:cs typeface="Poppins" panose="00000500000000000000" pitchFamily="2" charset="0"/>
              </a:rPr>
              <a:t>*</a:t>
            </a:r>
          </a:p>
        </p:txBody>
      </p:sp>
      <p:sp>
        <p:nvSpPr>
          <p:cNvPr id="10" name="Retângulo: Cantos Arredondados 9">
            <a:extLst>
              <a:ext uri="{FF2B5EF4-FFF2-40B4-BE49-F238E27FC236}">
                <a16:creationId xmlns:a16="http://schemas.microsoft.com/office/drawing/2014/main" id="{0C77FB6F-C011-1E84-2614-D76587817FF3}"/>
              </a:ext>
            </a:extLst>
          </p:cNvPr>
          <p:cNvSpPr/>
          <p:nvPr/>
        </p:nvSpPr>
        <p:spPr>
          <a:xfrm>
            <a:off x="6061432" y="2490202"/>
            <a:ext cx="1970468" cy="577708"/>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Cost/Product</a:t>
            </a:r>
          </a:p>
          <a:p>
            <a:pPr algn="ctr"/>
            <a:r>
              <a:rPr lang="en-US" sz="1400" dirty="0">
                <a:latin typeface="Poppins" panose="00000500000000000000" pitchFamily="2" charset="0"/>
                <a:cs typeface="Poppins" panose="00000500000000000000" pitchFamily="2" charset="0"/>
              </a:rPr>
              <a:t>€ 5</a:t>
            </a:r>
          </a:p>
        </p:txBody>
      </p:sp>
      <p:sp>
        <p:nvSpPr>
          <p:cNvPr id="11" name="Retângulo: Cantos Arredondados 10">
            <a:extLst>
              <a:ext uri="{FF2B5EF4-FFF2-40B4-BE49-F238E27FC236}">
                <a16:creationId xmlns:a16="http://schemas.microsoft.com/office/drawing/2014/main" id="{606F67D9-D5B1-DA57-3B86-DB9C72D08540}"/>
              </a:ext>
            </a:extLst>
          </p:cNvPr>
          <p:cNvSpPr/>
          <p:nvPr/>
        </p:nvSpPr>
        <p:spPr>
          <a:xfrm>
            <a:off x="6061432" y="4004595"/>
            <a:ext cx="1762374"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Customers</a:t>
            </a:r>
          </a:p>
          <a:p>
            <a:pPr algn="ctr"/>
            <a:r>
              <a:rPr lang="en-US" sz="1400" dirty="0">
                <a:latin typeface="Poppins" panose="00000500000000000000" pitchFamily="2" charset="0"/>
                <a:cs typeface="Poppins" panose="00000500000000000000" pitchFamily="2" charset="0"/>
              </a:rPr>
              <a:t> 74 600</a:t>
            </a:r>
          </a:p>
        </p:txBody>
      </p:sp>
      <p:sp>
        <p:nvSpPr>
          <p:cNvPr id="12" name="Retângulo: Cantos Arredondados 11">
            <a:extLst>
              <a:ext uri="{FF2B5EF4-FFF2-40B4-BE49-F238E27FC236}">
                <a16:creationId xmlns:a16="http://schemas.microsoft.com/office/drawing/2014/main" id="{FA35508D-08A2-4ACC-18D2-FE23023CC842}"/>
              </a:ext>
            </a:extLst>
          </p:cNvPr>
          <p:cNvSpPr/>
          <p:nvPr/>
        </p:nvSpPr>
        <p:spPr>
          <a:xfrm>
            <a:off x="6061431" y="5028425"/>
            <a:ext cx="2549169"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Products/Customer/Year</a:t>
            </a:r>
          </a:p>
          <a:p>
            <a:pPr algn="ctr"/>
            <a:r>
              <a:rPr lang="en-US" sz="1400" dirty="0">
                <a:latin typeface="Poppins" panose="00000500000000000000" pitchFamily="2" charset="0"/>
                <a:cs typeface="Poppins" panose="00000500000000000000" pitchFamily="2" charset="0"/>
              </a:rPr>
              <a:t>2</a:t>
            </a:r>
          </a:p>
        </p:txBody>
      </p:sp>
      <p:sp>
        <p:nvSpPr>
          <p:cNvPr id="13" name="Retângulo: Cantos Arredondados 12">
            <a:extLst>
              <a:ext uri="{FF2B5EF4-FFF2-40B4-BE49-F238E27FC236}">
                <a16:creationId xmlns:a16="http://schemas.microsoft.com/office/drawing/2014/main" id="{CA4D978F-CF3A-199F-2656-DB3A32DBE226}"/>
              </a:ext>
            </a:extLst>
          </p:cNvPr>
          <p:cNvSpPr/>
          <p:nvPr/>
        </p:nvSpPr>
        <p:spPr>
          <a:xfrm>
            <a:off x="8971817" y="3479970"/>
            <a:ext cx="1762374"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Market</a:t>
            </a:r>
          </a:p>
          <a:p>
            <a:pPr algn="ctr"/>
            <a:r>
              <a:rPr lang="en-US" sz="1400" dirty="0">
                <a:latin typeface="Poppins" panose="00000500000000000000" pitchFamily="2" charset="0"/>
                <a:cs typeface="Poppins" panose="00000500000000000000" pitchFamily="2" charset="0"/>
              </a:rPr>
              <a:t>1 491 999</a:t>
            </a:r>
          </a:p>
        </p:txBody>
      </p:sp>
      <p:sp>
        <p:nvSpPr>
          <p:cNvPr id="14" name="Retângulo: Cantos Arredondados 13">
            <a:extLst>
              <a:ext uri="{FF2B5EF4-FFF2-40B4-BE49-F238E27FC236}">
                <a16:creationId xmlns:a16="http://schemas.microsoft.com/office/drawing/2014/main" id="{4166E60E-E3F6-B52D-AB6A-CCF65C9E3C25}"/>
              </a:ext>
            </a:extLst>
          </p:cNvPr>
          <p:cNvSpPr/>
          <p:nvPr/>
        </p:nvSpPr>
        <p:spPr>
          <a:xfrm>
            <a:off x="8971818" y="4393140"/>
            <a:ext cx="1762374" cy="569214"/>
          </a:xfrm>
          <a:prstGeom prst="roundRect">
            <a:avLst/>
          </a:prstGeom>
          <a:solidFill>
            <a:srgbClr val="3369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Market Share</a:t>
            </a:r>
          </a:p>
          <a:p>
            <a:pPr algn="ctr"/>
            <a:r>
              <a:rPr lang="en-US" sz="1400" dirty="0">
                <a:latin typeface="Poppins" panose="00000500000000000000" pitchFamily="2" charset="0"/>
                <a:cs typeface="Poppins" panose="00000500000000000000" pitchFamily="2" charset="0"/>
              </a:rPr>
              <a:t>5 %</a:t>
            </a:r>
          </a:p>
        </p:txBody>
      </p:sp>
      <p:cxnSp>
        <p:nvCxnSpPr>
          <p:cNvPr id="16" name="Conexão reta 15">
            <a:extLst>
              <a:ext uri="{FF2B5EF4-FFF2-40B4-BE49-F238E27FC236}">
                <a16:creationId xmlns:a16="http://schemas.microsoft.com/office/drawing/2014/main" id="{DA9EDFD2-576E-FF44-2443-1F51288E2CC5}"/>
              </a:ext>
            </a:extLst>
          </p:cNvPr>
          <p:cNvCxnSpPr>
            <a:cxnSpLocks/>
          </p:cNvCxnSpPr>
          <p:nvPr/>
        </p:nvCxnSpPr>
        <p:spPr>
          <a:xfrm flipV="1">
            <a:off x="3068330" y="2275035"/>
            <a:ext cx="574076" cy="127553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exão reta 19">
            <a:extLst>
              <a:ext uri="{FF2B5EF4-FFF2-40B4-BE49-F238E27FC236}">
                <a16:creationId xmlns:a16="http://schemas.microsoft.com/office/drawing/2014/main" id="{C58084C7-E114-6647-0FCF-0BB322B34BB4}"/>
              </a:ext>
            </a:extLst>
          </p:cNvPr>
          <p:cNvCxnSpPr>
            <a:cxnSpLocks/>
            <a:endCxn id="9" idx="1"/>
          </p:cNvCxnSpPr>
          <p:nvPr/>
        </p:nvCxnSpPr>
        <p:spPr>
          <a:xfrm flipV="1">
            <a:off x="5486260" y="1804715"/>
            <a:ext cx="575171" cy="41190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Conexão reta 22">
            <a:extLst>
              <a:ext uri="{FF2B5EF4-FFF2-40B4-BE49-F238E27FC236}">
                <a16:creationId xmlns:a16="http://schemas.microsoft.com/office/drawing/2014/main" id="{381007B6-6047-E522-ED93-5ADCA65F9C37}"/>
              </a:ext>
            </a:extLst>
          </p:cNvPr>
          <p:cNvCxnSpPr>
            <a:cxnSpLocks/>
            <a:endCxn id="10" idx="1"/>
          </p:cNvCxnSpPr>
          <p:nvPr/>
        </p:nvCxnSpPr>
        <p:spPr>
          <a:xfrm>
            <a:off x="5486260" y="2216620"/>
            <a:ext cx="575172" cy="56243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Conexão reta 24">
            <a:extLst>
              <a:ext uri="{FF2B5EF4-FFF2-40B4-BE49-F238E27FC236}">
                <a16:creationId xmlns:a16="http://schemas.microsoft.com/office/drawing/2014/main" id="{2ECA16F3-82DD-C749-5676-DA0B8B2339FF}"/>
              </a:ext>
            </a:extLst>
          </p:cNvPr>
          <p:cNvCxnSpPr>
            <a:cxnSpLocks/>
            <a:endCxn id="8" idx="1"/>
          </p:cNvCxnSpPr>
          <p:nvPr/>
        </p:nvCxnSpPr>
        <p:spPr>
          <a:xfrm>
            <a:off x="3068330" y="3550568"/>
            <a:ext cx="574076" cy="116761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Conexão reta 26">
            <a:extLst>
              <a:ext uri="{FF2B5EF4-FFF2-40B4-BE49-F238E27FC236}">
                <a16:creationId xmlns:a16="http://schemas.microsoft.com/office/drawing/2014/main" id="{6DF7E758-D62A-BD5C-704A-B96548B79747}"/>
              </a:ext>
            </a:extLst>
          </p:cNvPr>
          <p:cNvCxnSpPr>
            <a:cxnSpLocks/>
            <a:endCxn id="11" idx="1"/>
          </p:cNvCxnSpPr>
          <p:nvPr/>
        </p:nvCxnSpPr>
        <p:spPr>
          <a:xfrm flipV="1">
            <a:off x="5486260" y="4289202"/>
            <a:ext cx="575172" cy="37056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Conexão reta 28">
            <a:extLst>
              <a:ext uri="{FF2B5EF4-FFF2-40B4-BE49-F238E27FC236}">
                <a16:creationId xmlns:a16="http://schemas.microsoft.com/office/drawing/2014/main" id="{D11ED5AD-3750-42D9-35C3-F414E5CB80DD}"/>
              </a:ext>
            </a:extLst>
          </p:cNvPr>
          <p:cNvCxnSpPr>
            <a:cxnSpLocks/>
            <a:endCxn id="12" idx="1"/>
          </p:cNvCxnSpPr>
          <p:nvPr/>
        </p:nvCxnSpPr>
        <p:spPr>
          <a:xfrm>
            <a:off x="5486260" y="4659768"/>
            <a:ext cx="575171" cy="65326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Conexão reta 32">
            <a:extLst>
              <a:ext uri="{FF2B5EF4-FFF2-40B4-BE49-F238E27FC236}">
                <a16:creationId xmlns:a16="http://schemas.microsoft.com/office/drawing/2014/main" id="{855CD97A-3C34-8861-DA9A-D121F890B517}"/>
              </a:ext>
            </a:extLst>
          </p:cNvPr>
          <p:cNvCxnSpPr>
            <a:cxnSpLocks/>
            <a:stCxn id="11" idx="3"/>
            <a:endCxn id="14" idx="1"/>
          </p:cNvCxnSpPr>
          <p:nvPr/>
        </p:nvCxnSpPr>
        <p:spPr>
          <a:xfrm>
            <a:off x="7823806" y="4289202"/>
            <a:ext cx="1148012" cy="38854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Conexão reta 30">
            <a:extLst>
              <a:ext uri="{FF2B5EF4-FFF2-40B4-BE49-F238E27FC236}">
                <a16:creationId xmlns:a16="http://schemas.microsoft.com/office/drawing/2014/main" id="{C7E6855F-B33A-541D-B424-081162EDCAAC}"/>
              </a:ext>
            </a:extLst>
          </p:cNvPr>
          <p:cNvCxnSpPr>
            <a:cxnSpLocks/>
            <a:stCxn id="11" idx="3"/>
            <a:endCxn id="13" idx="1"/>
          </p:cNvCxnSpPr>
          <p:nvPr/>
        </p:nvCxnSpPr>
        <p:spPr>
          <a:xfrm flipV="1">
            <a:off x="7823806" y="3764577"/>
            <a:ext cx="1148011" cy="52462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70F92F1E-E67B-BF11-03B2-9DC91209359E}"/>
              </a:ext>
            </a:extLst>
          </p:cNvPr>
          <p:cNvSpPr txBox="1"/>
          <p:nvPr/>
        </p:nvSpPr>
        <p:spPr>
          <a:xfrm>
            <a:off x="985912" y="6408562"/>
            <a:ext cx="10468043" cy="246221"/>
          </a:xfrm>
          <a:prstGeom prst="rect">
            <a:avLst/>
          </a:prstGeom>
          <a:noFill/>
        </p:spPr>
        <p:txBody>
          <a:bodyPr wrap="square">
            <a:spAutoFit/>
          </a:bodyPr>
          <a:lstStyle>
            <a:defPPr>
              <a:defRPr lang="en-US"/>
            </a:defPPr>
            <a:lvl1pPr>
              <a:defRPr sz="800">
                <a:solidFill>
                  <a:schemeClr val="bg1">
                    <a:lumMod val="50000"/>
                  </a:schemeClr>
                </a:solidFill>
                <a:latin typeface="Poppins" panose="00000500000000000000" pitchFamily="2" charset="0"/>
                <a:cs typeface="Poppins" panose="00000500000000000000" pitchFamily="2" charset="0"/>
              </a:defRPr>
            </a:lvl1pPr>
          </a:lstStyle>
          <a:p>
            <a:r>
              <a:rPr lang="pt-PT" sz="1000" dirty="0"/>
              <a:t>* € 9 </a:t>
            </a:r>
            <a:r>
              <a:rPr lang="en-US" sz="1000" dirty="0"/>
              <a:t>value estimated based on the budgets provided by the suppliers (cost of materials; cost of injection molding; human resources; sales efforts). </a:t>
            </a:r>
          </a:p>
        </p:txBody>
      </p:sp>
      <p:sp>
        <p:nvSpPr>
          <p:cNvPr id="22" name="Marcador de Posição do Número do Diapositivo 21">
            <a:extLst>
              <a:ext uri="{FF2B5EF4-FFF2-40B4-BE49-F238E27FC236}">
                <a16:creationId xmlns:a16="http://schemas.microsoft.com/office/drawing/2014/main" id="{159660FC-6954-0F95-B0BC-0DB784EE9CBD}"/>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8</a:t>
            </a:fld>
            <a:endParaRPr lang="en-US" sz="1000">
              <a:latin typeface="Poppins" panose="00000500000000000000" pitchFamily="2" charset="0"/>
              <a:cs typeface="Poppins" panose="00000500000000000000" pitchFamily="2" charset="0"/>
            </a:endParaRPr>
          </a:p>
        </p:txBody>
      </p:sp>
      <p:sp>
        <p:nvSpPr>
          <p:cNvPr id="2" name="Retângulo: Cantos Arredondados 1">
            <a:extLst>
              <a:ext uri="{FF2B5EF4-FFF2-40B4-BE49-F238E27FC236}">
                <a16:creationId xmlns:a16="http://schemas.microsoft.com/office/drawing/2014/main" id="{CFB27AE6-2AFA-DE69-BA05-CE755C4DB247}"/>
              </a:ext>
            </a:extLst>
          </p:cNvPr>
          <p:cNvSpPr/>
          <p:nvPr/>
        </p:nvSpPr>
        <p:spPr>
          <a:xfrm>
            <a:off x="8971817" y="1919339"/>
            <a:ext cx="1762374" cy="56921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oppins" panose="00000500000000000000" pitchFamily="2" charset="0"/>
                <a:cs typeface="Poppins" panose="00000500000000000000" pitchFamily="2" charset="0"/>
              </a:rPr>
              <a:t>Profit/year</a:t>
            </a:r>
          </a:p>
          <a:p>
            <a:pPr algn="ctr"/>
            <a:r>
              <a:rPr lang="en-US" sz="1400" dirty="0">
                <a:latin typeface="Poppins" panose="00000500000000000000" pitchFamily="2" charset="0"/>
                <a:cs typeface="Poppins" panose="00000500000000000000" pitchFamily="2" charset="0"/>
              </a:rPr>
              <a:t>€ 101 456</a:t>
            </a:r>
          </a:p>
        </p:txBody>
      </p:sp>
      <p:sp>
        <p:nvSpPr>
          <p:cNvPr id="3" name="CaixaDeTexto 2">
            <a:extLst>
              <a:ext uri="{FF2B5EF4-FFF2-40B4-BE49-F238E27FC236}">
                <a16:creationId xmlns:a16="http://schemas.microsoft.com/office/drawing/2014/main" id="{140D66D1-1DE5-492D-1F0C-FF843AF58A66}"/>
              </a:ext>
            </a:extLst>
          </p:cNvPr>
          <p:cNvSpPr txBox="1"/>
          <p:nvPr/>
        </p:nvSpPr>
        <p:spPr>
          <a:xfrm>
            <a:off x="8971817" y="1314812"/>
            <a:ext cx="1762374" cy="584775"/>
          </a:xfrm>
          <a:prstGeom prst="rect">
            <a:avLst/>
          </a:prstGeom>
          <a:noFill/>
        </p:spPr>
        <p:txBody>
          <a:bodyPr wrap="square" rtlCol="0">
            <a:spAutoFit/>
          </a:bodyPr>
          <a:lstStyle/>
          <a:p>
            <a:r>
              <a:rPr lang="en-US" sz="1600" dirty="0">
                <a:solidFill>
                  <a:srgbClr val="3CC279"/>
                </a:solidFill>
                <a:latin typeface="Poppins" panose="00000500000000000000" pitchFamily="2" charset="0"/>
                <a:cs typeface="Poppins" panose="00000500000000000000" pitchFamily="2" charset="0"/>
                <a:sym typeface="Wingdings" panose="05000000000000000000" pitchFamily="2" charset="2"/>
              </a:rPr>
              <a:t>Battery-free Toothbrush</a:t>
            </a:r>
          </a:p>
        </p:txBody>
      </p:sp>
      <p:sp>
        <p:nvSpPr>
          <p:cNvPr id="17" name="CaixaDeTexto 98">
            <a:extLst>
              <a:ext uri="{FF2B5EF4-FFF2-40B4-BE49-F238E27FC236}">
                <a16:creationId xmlns:a16="http://schemas.microsoft.com/office/drawing/2014/main" id="{5F9BCA3F-A6D5-B60E-737C-F6F982151BD7}"/>
              </a:ext>
            </a:extLst>
          </p:cNvPr>
          <p:cNvSpPr txBox="1"/>
          <p:nvPr/>
        </p:nvSpPr>
        <p:spPr>
          <a:xfrm>
            <a:off x="828427" y="1306752"/>
            <a:ext cx="2865542" cy="369332"/>
          </a:xfrm>
          <a:prstGeom prst="rect">
            <a:avLst/>
          </a:prstGeom>
          <a:noFill/>
        </p:spPr>
        <p:txBody>
          <a:bodyPr wrap="square" rtlCol="0">
            <a:spAutoFit/>
          </a:bodyPr>
          <a:lstStyle/>
          <a:p>
            <a:r>
              <a:rPr lang="en-US" dirty="0">
                <a:solidFill>
                  <a:srgbClr val="879ADB"/>
                </a:solidFill>
                <a:latin typeface="Poppins" panose="00000500000000000000" pitchFamily="2" charset="0"/>
                <a:cs typeface="Poppins" panose="00000500000000000000" pitchFamily="2" charset="0"/>
              </a:rPr>
              <a:t>Bioactive heads</a:t>
            </a:r>
          </a:p>
        </p:txBody>
      </p:sp>
      <p:sp>
        <p:nvSpPr>
          <p:cNvPr id="18" name="CaixaDeTexto 2">
            <a:extLst>
              <a:ext uri="{FF2B5EF4-FFF2-40B4-BE49-F238E27FC236}">
                <a16:creationId xmlns:a16="http://schemas.microsoft.com/office/drawing/2014/main" id="{3FA86874-FF3F-EE58-30BE-9E23FFD62B50}"/>
              </a:ext>
            </a:extLst>
          </p:cNvPr>
          <p:cNvSpPr txBox="1"/>
          <p:nvPr/>
        </p:nvSpPr>
        <p:spPr>
          <a:xfrm>
            <a:off x="828427" y="963969"/>
            <a:ext cx="2865542" cy="369332"/>
          </a:xfrm>
          <a:prstGeom prst="rect">
            <a:avLst/>
          </a:prstGeom>
          <a:noFill/>
        </p:spPr>
        <p:txBody>
          <a:bodyPr wrap="square" rtlCol="0">
            <a:spAutoFit/>
          </a:bodyPr>
          <a:lstStyle/>
          <a:p>
            <a:r>
              <a:rPr lang="en-US" i="0" dirty="0">
                <a:solidFill>
                  <a:schemeClr val="bg1">
                    <a:lumMod val="65000"/>
                  </a:schemeClr>
                </a:solidFill>
                <a:effectLst/>
                <a:latin typeface="Poppins" panose="00000500000000000000" pitchFamily="2" charset="0"/>
              </a:rPr>
              <a:t>2028</a:t>
            </a:r>
          </a:p>
        </p:txBody>
      </p:sp>
      <p:sp>
        <p:nvSpPr>
          <p:cNvPr id="24" name="Retângulo: Cantos Arredondados 81">
            <a:extLst>
              <a:ext uri="{FF2B5EF4-FFF2-40B4-BE49-F238E27FC236}">
                <a16:creationId xmlns:a16="http://schemas.microsoft.com/office/drawing/2014/main" id="{A709F4FB-0AE4-A71F-8ED5-CF377DD0B54E}"/>
              </a:ext>
            </a:extLst>
          </p:cNvPr>
          <p:cNvSpPr/>
          <p:nvPr/>
        </p:nvSpPr>
        <p:spPr>
          <a:xfrm>
            <a:off x="4612571" y="5888424"/>
            <a:ext cx="1425088" cy="428912"/>
          </a:xfrm>
          <a:prstGeom prst="roundRect">
            <a:avLst>
              <a:gd name="adj" fmla="val 778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56895"/>
              </a:solidFill>
              <a:latin typeface="Poppins" panose="00000500000000000000" pitchFamily="2" charset="0"/>
              <a:cs typeface="Poppins" panose="00000500000000000000" pitchFamily="2" charset="0"/>
            </a:endParaRPr>
          </a:p>
          <a:p>
            <a:pPr algn="ctr"/>
            <a:r>
              <a:rPr lang="en-US" sz="1200" dirty="0">
                <a:solidFill>
                  <a:srgbClr val="056895"/>
                </a:solidFill>
                <a:latin typeface="Poppins" panose="00000500000000000000" pitchFamily="2" charset="0"/>
                <a:cs typeface="Poppins" panose="00000500000000000000" pitchFamily="2" charset="0"/>
              </a:rPr>
              <a:t>Price of Product</a:t>
            </a:r>
          </a:p>
          <a:p>
            <a:pPr algn="ctr"/>
            <a:endParaRPr lang="en-US" sz="1200" dirty="0">
              <a:solidFill>
                <a:srgbClr val="056895"/>
              </a:solidFill>
              <a:latin typeface="Poppins" panose="00000500000000000000" pitchFamily="2" charset="0"/>
              <a:cs typeface="Poppins" panose="00000500000000000000" pitchFamily="2" charset="0"/>
            </a:endParaRPr>
          </a:p>
        </p:txBody>
      </p:sp>
      <p:sp>
        <p:nvSpPr>
          <p:cNvPr id="26" name="CaixaDeTexto 131">
            <a:extLst>
              <a:ext uri="{FF2B5EF4-FFF2-40B4-BE49-F238E27FC236}">
                <a16:creationId xmlns:a16="http://schemas.microsoft.com/office/drawing/2014/main" id="{F4CE5D4F-BF5B-4ABF-948A-B87C9C696529}"/>
              </a:ext>
            </a:extLst>
          </p:cNvPr>
          <p:cNvSpPr txBox="1"/>
          <p:nvPr/>
        </p:nvSpPr>
        <p:spPr>
          <a:xfrm>
            <a:off x="3094112" y="5966958"/>
            <a:ext cx="1804235" cy="276999"/>
          </a:xfrm>
          <a:prstGeom prst="rect">
            <a:avLst/>
          </a:prstGeom>
          <a:noFill/>
        </p:spPr>
        <p:txBody>
          <a:bodyPr wrap="square">
            <a:spAutoFit/>
          </a:bodyPr>
          <a:lstStyle/>
          <a:p>
            <a:pPr algn="ctr">
              <a:spcAft>
                <a:spcPts val="600"/>
              </a:spcAft>
            </a:pPr>
            <a:r>
              <a:rPr lang="pt-PT" sz="1200" b="1" dirty="0" err="1">
                <a:solidFill>
                  <a:srgbClr val="056895"/>
                </a:solidFill>
                <a:latin typeface="Poppins" panose="00000500000000000000" pitchFamily="2" charset="0"/>
                <a:cs typeface="Poppins" panose="00000500000000000000" pitchFamily="2" charset="0"/>
              </a:rPr>
              <a:t>Key</a:t>
            </a:r>
            <a:r>
              <a:rPr lang="pt-PT" sz="1200" b="1" dirty="0">
                <a:solidFill>
                  <a:srgbClr val="056895"/>
                </a:solidFill>
                <a:latin typeface="Poppins" panose="00000500000000000000" pitchFamily="2" charset="0"/>
                <a:cs typeface="Poppins" panose="00000500000000000000" pitchFamily="2" charset="0"/>
              </a:rPr>
              <a:t> Drivers </a:t>
            </a:r>
          </a:p>
        </p:txBody>
      </p:sp>
      <p:sp>
        <p:nvSpPr>
          <p:cNvPr id="28" name="Retângulo: Cantos Arredondados 132">
            <a:extLst>
              <a:ext uri="{FF2B5EF4-FFF2-40B4-BE49-F238E27FC236}">
                <a16:creationId xmlns:a16="http://schemas.microsoft.com/office/drawing/2014/main" id="{BFB2D40A-47E5-2C70-D80E-E2C08FF7144B}"/>
              </a:ext>
            </a:extLst>
          </p:cNvPr>
          <p:cNvSpPr/>
          <p:nvPr/>
        </p:nvSpPr>
        <p:spPr>
          <a:xfrm>
            <a:off x="6087891" y="5881060"/>
            <a:ext cx="1425089" cy="436276"/>
          </a:xfrm>
          <a:prstGeom prst="roundRect">
            <a:avLst>
              <a:gd name="adj" fmla="val 778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56895"/>
              </a:solidFill>
              <a:latin typeface="Poppins" panose="00000500000000000000" pitchFamily="2" charset="0"/>
              <a:cs typeface="Poppins" panose="00000500000000000000" pitchFamily="2" charset="0"/>
            </a:endParaRPr>
          </a:p>
          <a:p>
            <a:pPr algn="ctr"/>
            <a:r>
              <a:rPr lang="en-US" sz="1200" dirty="0">
                <a:solidFill>
                  <a:srgbClr val="056895"/>
                </a:solidFill>
                <a:latin typeface="Poppins" panose="00000500000000000000" pitchFamily="2" charset="0"/>
                <a:cs typeface="Poppins" panose="00000500000000000000" pitchFamily="2" charset="0"/>
              </a:rPr>
              <a:t>Production cost</a:t>
            </a:r>
          </a:p>
          <a:p>
            <a:pPr algn="ctr"/>
            <a:endParaRPr lang="en-US" sz="1200" dirty="0">
              <a:solidFill>
                <a:srgbClr val="056895"/>
              </a:solidFill>
              <a:latin typeface="Poppins" panose="00000500000000000000" pitchFamily="2" charset="0"/>
              <a:cs typeface="Poppins" panose="00000500000000000000" pitchFamily="2" charset="0"/>
            </a:endParaRPr>
          </a:p>
        </p:txBody>
      </p:sp>
      <p:sp>
        <p:nvSpPr>
          <p:cNvPr id="30" name="Retângulo: Cantos Arredondados 133">
            <a:extLst>
              <a:ext uri="{FF2B5EF4-FFF2-40B4-BE49-F238E27FC236}">
                <a16:creationId xmlns:a16="http://schemas.microsoft.com/office/drawing/2014/main" id="{493CEA2E-937A-44DF-275F-C056AF817C2B}"/>
              </a:ext>
            </a:extLst>
          </p:cNvPr>
          <p:cNvSpPr/>
          <p:nvPr/>
        </p:nvSpPr>
        <p:spPr>
          <a:xfrm>
            <a:off x="7523654" y="5888448"/>
            <a:ext cx="1310292" cy="405329"/>
          </a:xfrm>
          <a:prstGeom prst="roundRect">
            <a:avLst>
              <a:gd name="adj" fmla="val 778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00" dirty="0">
              <a:solidFill>
                <a:srgbClr val="056895"/>
              </a:solidFill>
              <a:latin typeface="Poppins" panose="00000500000000000000" pitchFamily="2" charset="0"/>
              <a:cs typeface="Poppins" panose="00000500000000000000" pitchFamily="2" charset="0"/>
            </a:endParaRPr>
          </a:p>
          <a:p>
            <a:pPr algn="ctr"/>
            <a:r>
              <a:rPr lang="pt-PT" sz="1200" dirty="0" err="1">
                <a:solidFill>
                  <a:srgbClr val="056895"/>
                </a:solidFill>
                <a:latin typeface="Poppins" panose="00000500000000000000" pitchFamily="2" charset="0"/>
                <a:cs typeface="Poppins" panose="00000500000000000000" pitchFamily="2" charset="0"/>
              </a:rPr>
              <a:t>Market</a:t>
            </a:r>
            <a:r>
              <a:rPr lang="pt-PT" sz="1200" dirty="0">
                <a:solidFill>
                  <a:srgbClr val="056895"/>
                </a:solidFill>
                <a:latin typeface="Poppins" panose="00000500000000000000" pitchFamily="2" charset="0"/>
                <a:cs typeface="Poppins" panose="00000500000000000000" pitchFamily="2" charset="0"/>
              </a:rPr>
              <a:t> share</a:t>
            </a:r>
            <a:endParaRPr lang="en-US" sz="1200" dirty="0">
              <a:solidFill>
                <a:srgbClr val="056895"/>
              </a:solidFill>
              <a:latin typeface="Poppins" panose="00000500000000000000" pitchFamily="2" charset="0"/>
              <a:cs typeface="Poppins" panose="00000500000000000000" pitchFamily="2" charset="0"/>
            </a:endParaRPr>
          </a:p>
          <a:p>
            <a:pPr algn="ctr"/>
            <a:endParaRPr lang="en-US" sz="1200" dirty="0">
              <a:solidFill>
                <a:srgbClr val="056895"/>
              </a:solidFill>
              <a:latin typeface="Poppins" panose="00000500000000000000" pitchFamily="2" charset="0"/>
              <a:cs typeface="Poppins" panose="00000500000000000000" pitchFamily="2" charset="0"/>
            </a:endParaRPr>
          </a:p>
        </p:txBody>
      </p:sp>
      <p:pic>
        <p:nvPicPr>
          <p:cNvPr id="38" name="Picture 37" descr="A black background with white text&#10;&#10;Description automatically generated">
            <a:extLst>
              <a:ext uri="{FF2B5EF4-FFF2-40B4-BE49-F238E27FC236}">
                <a16:creationId xmlns:a16="http://schemas.microsoft.com/office/drawing/2014/main" id="{B9CE3478-9039-53F0-864A-A91114F68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7380" y="357836"/>
            <a:ext cx="1496937" cy="473521"/>
          </a:xfrm>
          <a:prstGeom prst="rect">
            <a:avLst/>
          </a:prstGeom>
        </p:spPr>
      </p:pic>
    </p:spTree>
    <p:extLst>
      <p:ext uri="{BB962C8B-B14F-4D97-AF65-F5344CB8AC3E}">
        <p14:creationId xmlns:p14="http://schemas.microsoft.com/office/powerpoint/2010/main" val="34032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Cantos Arredondados 13">
            <a:extLst>
              <a:ext uri="{FF2B5EF4-FFF2-40B4-BE49-F238E27FC236}">
                <a16:creationId xmlns:a16="http://schemas.microsoft.com/office/drawing/2014/main" id="{A6DEAD0A-2769-A6BD-22E2-A1C482E5BE21}"/>
              </a:ext>
            </a:extLst>
          </p:cNvPr>
          <p:cNvSpPr/>
          <p:nvPr/>
        </p:nvSpPr>
        <p:spPr>
          <a:xfrm>
            <a:off x="3298639" y="4100435"/>
            <a:ext cx="2405269" cy="1917147"/>
          </a:xfrm>
          <a:prstGeom prst="roundRect">
            <a:avLst>
              <a:gd name="adj" fmla="val 474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Cantos Arredondados 15">
            <a:extLst>
              <a:ext uri="{FF2B5EF4-FFF2-40B4-BE49-F238E27FC236}">
                <a16:creationId xmlns:a16="http://schemas.microsoft.com/office/drawing/2014/main" id="{291E9689-164E-FCB1-D522-17B762301FCE}"/>
              </a:ext>
            </a:extLst>
          </p:cNvPr>
          <p:cNvSpPr/>
          <p:nvPr/>
        </p:nvSpPr>
        <p:spPr>
          <a:xfrm>
            <a:off x="6024677" y="4100435"/>
            <a:ext cx="2405269" cy="1917147"/>
          </a:xfrm>
          <a:prstGeom prst="roundRect">
            <a:avLst>
              <a:gd name="adj" fmla="val 474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Cantos Arredondados 12">
            <a:extLst>
              <a:ext uri="{FF2B5EF4-FFF2-40B4-BE49-F238E27FC236}">
                <a16:creationId xmlns:a16="http://schemas.microsoft.com/office/drawing/2014/main" id="{E5DC9EFB-59BE-64DE-5523-20640C16B829}"/>
              </a:ext>
            </a:extLst>
          </p:cNvPr>
          <p:cNvSpPr/>
          <p:nvPr/>
        </p:nvSpPr>
        <p:spPr>
          <a:xfrm>
            <a:off x="3298640" y="1836667"/>
            <a:ext cx="2405269" cy="1917147"/>
          </a:xfrm>
          <a:prstGeom prst="roundRect">
            <a:avLst>
              <a:gd name="adj" fmla="val 474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tângulo 3">
            <a:extLst>
              <a:ext uri="{FF2B5EF4-FFF2-40B4-BE49-F238E27FC236}">
                <a16:creationId xmlns:a16="http://schemas.microsoft.com/office/drawing/2014/main" id="{4B7FD374-8B1F-4FF2-BD22-2C85A732BEAC}"/>
              </a:ext>
            </a:extLst>
          </p:cNvPr>
          <p:cNvSpPr/>
          <p:nvPr/>
        </p:nvSpPr>
        <p:spPr>
          <a:xfrm>
            <a:off x="854110" y="788025"/>
            <a:ext cx="502417" cy="45719"/>
          </a:xfrm>
          <a:prstGeom prst="rect">
            <a:avLst/>
          </a:prstGeom>
          <a:solidFill>
            <a:srgbClr val="016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5CF4A3AC-400A-4D0B-8951-B39B7F180534}"/>
              </a:ext>
            </a:extLst>
          </p:cNvPr>
          <p:cNvSpPr/>
          <p:nvPr/>
        </p:nvSpPr>
        <p:spPr>
          <a:xfrm>
            <a:off x="1396719" y="788025"/>
            <a:ext cx="502417" cy="45719"/>
          </a:xfrm>
          <a:prstGeom prst="rect">
            <a:avLst/>
          </a:prstGeom>
          <a:solidFill>
            <a:srgbClr val="627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BAA3D61E-8C3E-4DF7-889D-9869AE7645AD}"/>
              </a:ext>
            </a:extLst>
          </p:cNvPr>
          <p:cNvSpPr/>
          <p:nvPr/>
        </p:nvSpPr>
        <p:spPr>
          <a:xfrm>
            <a:off x="1934308" y="788025"/>
            <a:ext cx="6192000" cy="45719"/>
          </a:xfrm>
          <a:prstGeom prst="rect">
            <a:avLst/>
          </a:prstGeom>
          <a:gradFill flip="none" rotWithShape="1">
            <a:gsLst>
              <a:gs pos="75000">
                <a:schemeClr val="bg1">
                  <a:lumMod val="85000"/>
                </a:schemeClr>
              </a:gs>
              <a:gs pos="14000">
                <a:schemeClr val="bg1">
                  <a:lumMod val="85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CaixaDeTexto 80">
            <a:extLst>
              <a:ext uri="{FF2B5EF4-FFF2-40B4-BE49-F238E27FC236}">
                <a16:creationId xmlns:a16="http://schemas.microsoft.com/office/drawing/2014/main" id="{C99F3927-B1CB-4AE5-B964-50D6AD4155C8}"/>
              </a:ext>
            </a:extLst>
          </p:cNvPr>
          <p:cNvSpPr txBox="1"/>
          <p:nvPr/>
        </p:nvSpPr>
        <p:spPr>
          <a:xfrm>
            <a:off x="854109" y="357836"/>
            <a:ext cx="7177792" cy="461665"/>
          </a:xfrm>
          <a:prstGeom prst="rect">
            <a:avLst/>
          </a:prstGeom>
          <a:noFill/>
        </p:spPr>
        <p:txBody>
          <a:bodyPr wrap="square" rtlCol="0">
            <a:spAutoFit/>
          </a:bodyPr>
          <a:lstStyle/>
          <a:p>
            <a:r>
              <a:rPr lang="en-US" sz="2400" b="1" i="0" dirty="0">
                <a:solidFill>
                  <a:srgbClr val="056895"/>
                </a:solidFill>
                <a:effectLst/>
                <a:latin typeface="Poppins" panose="00000500000000000000" pitchFamily="2" charset="0"/>
              </a:rPr>
              <a:t>Competitive Advantages</a:t>
            </a:r>
          </a:p>
        </p:txBody>
      </p:sp>
      <p:pic>
        <p:nvPicPr>
          <p:cNvPr id="8" name="Imagem 7" descr="Uma imagem com Tipo de letra, texto, Gráficos, logótipo&#10;&#10;Descrição gerada automaticamente">
            <a:extLst>
              <a:ext uri="{FF2B5EF4-FFF2-40B4-BE49-F238E27FC236}">
                <a16:creationId xmlns:a16="http://schemas.microsoft.com/office/drawing/2014/main" id="{5CA663AE-3AC1-51E1-0D5C-4F9E683A147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950097" y="4950800"/>
            <a:ext cx="1102351" cy="578335"/>
          </a:xfrm>
          <a:prstGeom prst="rect">
            <a:avLst/>
          </a:prstGeom>
        </p:spPr>
      </p:pic>
      <p:pic>
        <p:nvPicPr>
          <p:cNvPr id="9" name="Imagem 8" descr="Uma imagem com Tipo de letra, Gráficos, design gráfico, círculo&#10;&#10;Descrição gerada automaticamente">
            <a:extLst>
              <a:ext uri="{FF2B5EF4-FFF2-40B4-BE49-F238E27FC236}">
                <a16:creationId xmlns:a16="http://schemas.microsoft.com/office/drawing/2014/main" id="{4DE85C2E-C4BA-2892-4DC5-88750E5CF125}"/>
              </a:ext>
            </a:extLst>
          </p:cNvPr>
          <p:cNvPicPr>
            <a:picLocks noChangeAspect="1"/>
          </p:cNvPicPr>
          <p:nvPr/>
        </p:nvPicPr>
        <p:blipFill>
          <a:blip r:embed="rId4">
            <a:alphaModFix amt="5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77578" y="4928605"/>
            <a:ext cx="699465" cy="673838"/>
          </a:xfrm>
          <a:prstGeom prst="rect">
            <a:avLst/>
          </a:prstGeom>
        </p:spPr>
      </p:pic>
      <p:pic>
        <p:nvPicPr>
          <p:cNvPr id="12" name="Imagem 11" descr="Uma imagem com Gráficos, design gráfico, logótipo, Tipo de letra&#10;&#10;Descrição gerada automaticamente">
            <a:extLst>
              <a:ext uri="{FF2B5EF4-FFF2-40B4-BE49-F238E27FC236}">
                <a16:creationId xmlns:a16="http://schemas.microsoft.com/office/drawing/2014/main" id="{28160A16-7651-2DD4-D88B-E4C8FD35B471}"/>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4026314" y="4506688"/>
            <a:ext cx="897436" cy="504808"/>
          </a:xfrm>
          <a:prstGeom prst="rect">
            <a:avLst/>
          </a:prstGeom>
        </p:spPr>
      </p:pic>
      <p:pic>
        <p:nvPicPr>
          <p:cNvPr id="1034" name="Picture 10">
            <a:extLst>
              <a:ext uri="{FF2B5EF4-FFF2-40B4-BE49-F238E27FC236}">
                <a16:creationId xmlns:a16="http://schemas.microsoft.com/office/drawing/2014/main" id="{BE225F7F-FE9D-2D0A-7892-035D6FE0CF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2892" y="2405678"/>
            <a:ext cx="857471" cy="2857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nsodyne Logo transparent PNG - StickPNG">
            <a:extLst>
              <a:ext uri="{FF2B5EF4-FFF2-40B4-BE49-F238E27FC236}">
                <a16:creationId xmlns:a16="http://schemas.microsoft.com/office/drawing/2014/main" id="{B04F9EFC-594D-205C-2523-45D817C13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6591" y="2791616"/>
            <a:ext cx="1029362" cy="579016"/>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Cantos Arredondados 14">
            <a:extLst>
              <a:ext uri="{FF2B5EF4-FFF2-40B4-BE49-F238E27FC236}">
                <a16:creationId xmlns:a16="http://schemas.microsoft.com/office/drawing/2014/main" id="{F8DAE9FC-5910-577F-3E8D-5223D0D1D2D3}"/>
              </a:ext>
            </a:extLst>
          </p:cNvPr>
          <p:cNvSpPr/>
          <p:nvPr/>
        </p:nvSpPr>
        <p:spPr>
          <a:xfrm>
            <a:off x="6015447" y="1836666"/>
            <a:ext cx="2405269" cy="1917147"/>
          </a:xfrm>
          <a:prstGeom prst="roundRect">
            <a:avLst>
              <a:gd name="adj" fmla="val 4743"/>
            </a:avLst>
          </a:prstGeom>
          <a:solidFill>
            <a:srgbClr val="0568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627BD0"/>
              </a:solidFill>
            </a:endParaRPr>
          </a:p>
        </p:txBody>
      </p:sp>
      <p:pic>
        <p:nvPicPr>
          <p:cNvPr id="1040" name="Picture 16" descr="Download HD Jordan Logo Peppery Spot - Jordan Toothbrush Malaysia  Transparent PNG Image - NicePNG.com">
            <a:extLst>
              <a:ext uri="{FF2B5EF4-FFF2-40B4-BE49-F238E27FC236}">
                <a16:creationId xmlns:a16="http://schemas.microsoft.com/office/drawing/2014/main" id="{BAB24140-E66A-99B3-B836-C9FE307673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1217" y="4506688"/>
            <a:ext cx="653725" cy="141431"/>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2ED044EA-5470-FC54-A1B7-04694EA4B7D8}"/>
              </a:ext>
            </a:extLst>
          </p:cNvPr>
          <p:cNvSpPr txBox="1"/>
          <p:nvPr/>
        </p:nvSpPr>
        <p:spPr>
          <a:xfrm>
            <a:off x="8420716" y="3644046"/>
            <a:ext cx="2242464" cy="523220"/>
          </a:xfrm>
          <a:prstGeom prst="rect">
            <a:avLst/>
          </a:prstGeom>
          <a:noFill/>
        </p:spPr>
        <p:txBody>
          <a:bodyPr wrap="square" rtlCol="0">
            <a:spAutoFit/>
          </a:bodyPr>
          <a:lstStyle/>
          <a:p>
            <a:pPr algn="ctr"/>
            <a:r>
              <a:rPr lang="en-US" sz="1400" b="1" dirty="0">
                <a:solidFill>
                  <a:srgbClr val="056895"/>
                </a:solidFill>
                <a:latin typeface="Poppins" panose="00000500000000000000" pitchFamily="2" charset="0"/>
                <a:cs typeface="Poppins" panose="00000500000000000000" pitchFamily="2" charset="0"/>
              </a:rPr>
              <a:t>Environmental awareness</a:t>
            </a:r>
          </a:p>
        </p:txBody>
      </p:sp>
      <p:sp>
        <p:nvSpPr>
          <p:cNvPr id="22" name="CaixaDeTexto 21">
            <a:extLst>
              <a:ext uri="{FF2B5EF4-FFF2-40B4-BE49-F238E27FC236}">
                <a16:creationId xmlns:a16="http://schemas.microsoft.com/office/drawing/2014/main" id="{05A9A606-DF58-0769-9293-30B3000BB411}"/>
              </a:ext>
            </a:extLst>
          </p:cNvPr>
          <p:cNvSpPr txBox="1"/>
          <p:nvPr/>
        </p:nvSpPr>
        <p:spPr>
          <a:xfrm>
            <a:off x="4361960" y="1212129"/>
            <a:ext cx="3008651" cy="307777"/>
          </a:xfrm>
          <a:prstGeom prst="rect">
            <a:avLst/>
          </a:prstGeom>
          <a:noFill/>
        </p:spPr>
        <p:txBody>
          <a:bodyPr wrap="square" rtlCol="0">
            <a:spAutoFit/>
          </a:bodyPr>
          <a:lstStyle/>
          <a:p>
            <a:pPr algn="ctr"/>
            <a:r>
              <a:rPr lang="en-US" sz="1400" b="1" dirty="0">
                <a:solidFill>
                  <a:srgbClr val="056895"/>
                </a:solidFill>
                <a:latin typeface="Poppins" panose="00000500000000000000" pitchFamily="2" charset="0"/>
                <a:cs typeface="Poppins" panose="00000500000000000000" pitchFamily="2" charset="0"/>
              </a:rPr>
              <a:t>Premium Quality</a:t>
            </a:r>
          </a:p>
        </p:txBody>
      </p:sp>
      <p:sp>
        <p:nvSpPr>
          <p:cNvPr id="23" name="CaixaDeTexto 22">
            <a:extLst>
              <a:ext uri="{FF2B5EF4-FFF2-40B4-BE49-F238E27FC236}">
                <a16:creationId xmlns:a16="http://schemas.microsoft.com/office/drawing/2014/main" id="{92AB64BC-C6EE-2114-A6F2-A14105C76B28}"/>
              </a:ext>
            </a:extLst>
          </p:cNvPr>
          <p:cNvSpPr txBox="1"/>
          <p:nvPr/>
        </p:nvSpPr>
        <p:spPr>
          <a:xfrm>
            <a:off x="1647927" y="3760234"/>
            <a:ext cx="1514173" cy="307777"/>
          </a:xfrm>
          <a:prstGeom prst="rect">
            <a:avLst/>
          </a:prstGeom>
          <a:noFill/>
        </p:spPr>
        <p:txBody>
          <a:bodyPr wrap="square" rtlCol="0">
            <a:spAutoFit/>
          </a:bodyPr>
          <a:lstStyle/>
          <a:p>
            <a:pPr algn="ctr"/>
            <a:r>
              <a:rPr lang="en-US" sz="1400" dirty="0">
                <a:solidFill>
                  <a:srgbClr val="056895"/>
                </a:solidFill>
                <a:latin typeface="Poppins" panose="00000500000000000000" pitchFamily="2" charset="0"/>
                <a:cs typeface="Poppins" panose="00000500000000000000" pitchFamily="2" charset="0"/>
              </a:rPr>
              <a:t>Low Cost</a:t>
            </a:r>
          </a:p>
        </p:txBody>
      </p:sp>
      <p:sp>
        <p:nvSpPr>
          <p:cNvPr id="24" name="CaixaDeTexto 23">
            <a:extLst>
              <a:ext uri="{FF2B5EF4-FFF2-40B4-BE49-F238E27FC236}">
                <a16:creationId xmlns:a16="http://schemas.microsoft.com/office/drawing/2014/main" id="{290450EA-5B8C-2B08-EECC-C346F8101422}"/>
              </a:ext>
            </a:extLst>
          </p:cNvPr>
          <p:cNvSpPr txBox="1"/>
          <p:nvPr/>
        </p:nvSpPr>
        <p:spPr>
          <a:xfrm>
            <a:off x="4305881" y="6298068"/>
            <a:ext cx="3120811" cy="307777"/>
          </a:xfrm>
          <a:prstGeom prst="rect">
            <a:avLst/>
          </a:prstGeom>
          <a:noFill/>
        </p:spPr>
        <p:txBody>
          <a:bodyPr wrap="square" rtlCol="0">
            <a:spAutoFit/>
          </a:bodyPr>
          <a:lstStyle/>
          <a:p>
            <a:pPr algn="ctr"/>
            <a:r>
              <a:rPr lang="en-US" sz="1400" dirty="0">
                <a:solidFill>
                  <a:srgbClr val="056895"/>
                </a:solidFill>
                <a:latin typeface="Poppins" panose="00000500000000000000" pitchFamily="2" charset="0"/>
                <a:cs typeface="Poppins" panose="00000500000000000000" pitchFamily="2" charset="0"/>
              </a:rPr>
              <a:t>General efficacy </a:t>
            </a:r>
          </a:p>
        </p:txBody>
      </p:sp>
      <p:cxnSp>
        <p:nvCxnSpPr>
          <p:cNvPr id="26" name="Conexão reta unidirecional 25">
            <a:extLst>
              <a:ext uri="{FF2B5EF4-FFF2-40B4-BE49-F238E27FC236}">
                <a16:creationId xmlns:a16="http://schemas.microsoft.com/office/drawing/2014/main" id="{8B787FCB-EA4F-EC53-377A-575A0A0C9AD3}"/>
              </a:ext>
            </a:extLst>
          </p:cNvPr>
          <p:cNvCxnSpPr/>
          <p:nvPr/>
        </p:nvCxnSpPr>
        <p:spPr>
          <a:xfrm flipV="1">
            <a:off x="5849118" y="1605062"/>
            <a:ext cx="0" cy="1656000"/>
          </a:xfrm>
          <a:prstGeom prst="straightConnector1">
            <a:avLst/>
          </a:prstGeom>
          <a:ln w="19050">
            <a:solidFill>
              <a:srgbClr val="ABAAC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xão reta unidirecional 26">
            <a:extLst>
              <a:ext uri="{FF2B5EF4-FFF2-40B4-BE49-F238E27FC236}">
                <a16:creationId xmlns:a16="http://schemas.microsoft.com/office/drawing/2014/main" id="{A9FB5929-B919-7B08-8D04-D374D67A7F51}"/>
              </a:ext>
            </a:extLst>
          </p:cNvPr>
          <p:cNvCxnSpPr>
            <a:cxnSpLocks/>
          </p:cNvCxnSpPr>
          <p:nvPr/>
        </p:nvCxnSpPr>
        <p:spPr>
          <a:xfrm>
            <a:off x="5866285" y="4577404"/>
            <a:ext cx="0" cy="1656000"/>
          </a:xfrm>
          <a:prstGeom prst="straightConnector1">
            <a:avLst/>
          </a:prstGeom>
          <a:ln w="19050">
            <a:solidFill>
              <a:srgbClr val="ABAAC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xão reta unidirecional 27">
            <a:extLst>
              <a:ext uri="{FF2B5EF4-FFF2-40B4-BE49-F238E27FC236}">
                <a16:creationId xmlns:a16="http://schemas.microsoft.com/office/drawing/2014/main" id="{6E99A8F5-3103-43B2-B453-0FD273D7D00D}"/>
              </a:ext>
            </a:extLst>
          </p:cNvPr>
          <p:cNvCxnSpPr>
            <a:cxnSpLocks/>
          </p:cNvCxnSpPr>
          <p:nvPr/>
        </p:nvCxnSpPr>
        <p:spPr>
          <a:xfrm>
            <a:off x="6451758" y="3914123"/>
            <a:ext cx="2215587" cy="0"/>
          </a:xfrm>
          <a:prstGeom prst="straightConnector1">
            <a:avLst/>
          </a:prstGeom>
          <a:ln w="19050">
            <a:solidFill>
              <a:srgbClr val="ABAAC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xão reta unidirecional 31">
            <a:extLst>
              <a:ext uri="{FF2B5EF4-FFF2-40B4-BE49-F238E27FC236}">
                <a16:creationId xmlns:a16="http://schemas.microsoft.com/office/drawing/2014/main" id="{F24B0785-8005-C310-F81A-B0E6F1AD5E5B}"/>
              </a:ext>
            </a:extLst>
          </p:cNvPr>
          <p:cNvCxnSpPr>
            <a:cxnSpLocks/>
          </p:cNvCxnSpPr>
          <p:nvPr/>
        </p:nvCxnSpPr>
        <p:spPr>
          <a:xfrm flipH="1">
            <a:off x="3042444" y="3924215"/>
            <a:ext cx="2215587" cy="0"/>
          </a:xfrm>
          <a:prstGeom prst="straightConnector1">
            <a:avLst/>
          </a:prstGeom>
          <a:ln w="19050">
            <a:solidFill>
              <a:srgbClr val="ABAACE"/>
            </a:solidFill>
            <a:tailEnd type="triangle"/>
          </a:ln>
        </p:spPr>
        <p:style>
          <a:lnRef idx="1">
            <a:schemeClr val="accent1"/>
          </a:lnRef>
          <a:fillRef idx="0">
            <a:schemeClr val="accent1"/>
          </a:fillRef>
          <a:effectRef idx="0">
            <a:schemeClr val="accent1"/>
          </a:effectRef>
          <a:fontRef idx="minor">
            <a:schemeClr val="tx1"/>
          </a:fontRef>
        </p:style>
      </p:cxnSp>
      <p:sp>
        <p:nvSpPr>
          <p:cNvPr id="37" name="Marcador de Posição do Número do Diapositivo 36">
            <a:extLst>
              <a:ext uri="{FF2B5EF4-FFF2-40B4-BE49-F238E27FC236}">
                <a16:creationId xmlns:a16="http://schemas.microsoft.com/office/drawing/2014/main" id="{5FC1475B-5400-B857-4903-88A667F3629B}"/>
              </a:ext>
            </a:extLst>
          </p:cNvPr>
          <p:cNvSpPr>
            <a:spLocks noGrp="1"/>
          </p:cNvSpPr>
          <p:nvPr>
            <p:ph type="sldNum" sz="quarter" idx="12"/>
          </p:nvPr>
        </p:nvSpPr>
        <p:spPr/>
        <p:txBody>
          <a:bodyPr/>
          <a:lstStyle/>
          <a:p>
            <a:fld id="{B7CD2327-716D-4722-B4AC-EC02E1C88AD7}" type="slidenum">
              <a:rPr lang="en-US" sz="1000" smtClean="0">
                <a:latin typeface="Poppins" panose="00000500000000000000" pitchFamily="2" charset="0"/>
                <a:cs typeface="Poppins" panose="00000500000000000000" pitchFamily="2" charset="0"/>
              </a:rPr>
              <a:t>9</a:t>
            </a:fld>
            <a:endParaRPr lang="en-US" sz="1000">
              <a:latin typeface="Poppins" panose="00000500000000000000" pitchFamily="2" charset="0"/>
              <a:cs typeface="Poppins" panose="00000500000000000000" pitchFamily="2" charset="0"/>
            </a:endParaRPr>
          </a:p>
        </p:txBody>
      </p:sp>
      <p:pic>
        <p:nvPicPr>
          <p:cNvPr id="5" name="Picture 4" descr="A black background with white text&#10;&#10;Description automatically generated">
            <a:extLst>
              <a:ext uri="{FF2B5EF4-FFF2-40B4-BE49-F238E27FC236}">
                <a16:creationId xmlns:a16="http://schemas.microsoft.com/office/drawing/2014/main" id="{B3683E11-DAFC-40F2-0771-CADD3D6307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8810" y="357836"/>
            <a:ext cx="1496937" cy="473521"/>
          </a:xfrm>
          <a:prstGeom prst="rect">
            <a:avLst/>
          </a:prstGeom>
        </p:spPr>
      </p:pic>
      <p:pic>
        <p:nvPicPr>
          <p:cNvPr id="2" name="Picture 4" descr="A black background with white text&#10;&#10;Description automatically generated">
            <a:extLst>
              <a:ext uri="{FF2B5EF4-FFF2-40B4-BE49-F238E27FC236}">
                <a16:creationId xmlns:a16="http://schemas.microsoft.com/office/drawing/2014/main" id="{D8D0EBD1-1F4D-FC39-A9B5-B9CF14A308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4964" y="2524279"/>
            <a:ext cx="1496937" cy="473521"/>
          </a:xfrm>
          <a:prstGeom prst="rect">
            <a:avLst/>
          </a:prstGeom>
        </p:spPr>
      </p:pic>
    </p:spTree>
    <p:extLst>
      <p:ext uri="{BB962C8B-B14F-4D97-AF65-F5344CB8AC3E}">
        <p14:creationId xmlns:p14="http://schemas.microsoft.com/office/powerpoint/2010/main" val="32842603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766</Words>
  <Application>Microsoft Office PowerPoint</Application>
  <PresentationFormat>Ecrã Panorâmico</PresentationFormat>
  <Paragraphs>197</Paragraphs>
  <Slides>12</Slides>
  <Notes>11</Notes>
  <HiddenSlides>0</HiddenSlides>
  <MMClips>1</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12</vt:i4>
      </vt:variant>
    </vt:vector>
  </HeadingPairs>
  <TitlesOfParts>
    <vt:vector size="17" baseType="lpstr">
      <vt:lpstr>Arial</vt:lpstr>
      <vt:lpstr>Calibri</vt:lpstr>
      <vt:lpstr>Calibri Light</vt:lpstr>
      <vt:lpstr>Poppins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Tatiana Padrão</dc:creator>
  <cp:lastModifiedBy>Tatiana Cristina da Silva Padrão</cp:lastModifiedBy>
  <cp:revision>6</cp:revision>
  <dcterms:created xsi:type="dcterms:W3CDTF">2023-05-29T13:41:56Z</dcterms:created>
  <dcterms:modified xsi:type="dcterms:W3CDTF">2024-04-12T20:19:55Z</dcterms:modified>
</cp:coreProperties>
</file>